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90" r:id="rId5"/>
    <p:sldId id="265" r:id="rId6"/>
    <p:sldId id="262" r:id="rId7"/>
    <p:sldId id="267" r:id="rId8"/>
    <p:sldId id="269" r:id="rId9"/>
    <p:sldId id="271" r:id="rId10"/>
    <p:sldId id="272" r:id="rId11"/>
    <p:sldId id="274" r:id="rId12"/>
    <p:sldId id="273" r:id="rId13"/>
    <p:sldId id="275" r:id="rId14"/>
    <p:sldId id="278" r:id="rId15"/>
    <p:sldId id="277" r:id="rId16"/>
    <p:sldId id="279" r:id="rId17"/>
    <p:sldId id="280" r:id="rId18"/>
    <p:sldId id="281" r:id="rId19"/>
    <p:sldId id="282" r:id="rId20"/>
    <p:sldId id="283" r:id="rId21"/>
    <p:sldId id="285" r:id="rId22"/>
    <p:sldId id="284" r:id="rId23"/>
    <p:sldId id="286" r:id="rId24"/>
    <p:sldId id="287" r:id="rId25"/>
    <p:sldId id="288" r:id="rId26"/>
    <p:sldId id="28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70A7E1-F923-4D13-961A-E1C072024A9D}"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A5E2A-5F5E-42D8-A443-5A87ECD8AF0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891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70A7E1-F923-4D13-961A-E1C072024A9D}"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A5E2A-5F5E-42D8-A443-5A87ECD8AF04}" type="slidenum">
              <a:rPr lang="en-US" smtClean="0"/>
              <a:t>‹#›</a:t>
            </a:fld>
            <a:endParaRPr lang="en-US"/>
          </a:p>
        </p:txBody>
      </p:sp>
    </p:spTree>
    <p:extLst>
      <p:ext uri="{BB962C8B-B14F-4D97-AF65-F5344CB8AC3E}">
        <p14:creationId xmlns:p14="http://schemas.microsoft.com/office/powerpoint/2010/main" val="144952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70A7E1-F923-4D13-961A-E1C072024A9D}"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A5E2A-5F5E-42D8-A443-5A87ECD8AF04}" type="slidenum">
              <a:rPr lang="en-US" smtClean="0"/>
              <a:t>‹#›</a:t>
            </a:fld>
            <a:endParaRPr lang="en-US"/>
          </a:p>
        </p:txBody>
      </p:sp>
    </p:spTree>
    <p:extLst>
      <p:ext uri="{BB962C8B-B14F-4D97-AF65-F5344CB8AC3E}">
        <p14:creationId xmlns:p14="http://schemas.microsoft.com/office/powerpoint/2010/main" val="1556297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70A7E1-F923-4D13-961A-E1C072024A9D}"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A5E2A-5F5E-42D8-A443-5A87ECD8AF04}" type="slidenum">
              <a:rPr lang="en-US" smtClean="0"/>
              <a:t>‹#›</a:t>
            </a:fld>
            <a:endParaRPr lang="en-US"/>
          </a:p>
        </p:txBody>
      </p:sp>
    </p:spTree>
    <p:extLst>
      <p:ext uri="{BB962C8B-B14F-4D97-AF65-F5344CB8AC3E}">
        <p14:creationId xmlns:p14="http://schemas.microsoft.com/office/powerpoint/2010/main" val="156445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70A7E1-F923-4D13-961A-E1C072024A9D}"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A5E2A-5F5E-42D8-A443-5A87ECD8AF0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40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70A7E1-F923-4D13-961A-E1C072024A9D}"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A5E2A-5F5E-42D8-A443-5A87ECD8AF04}" type="slidenum">
              <a:rPr lang="en-US" smtClean="0"/>
              <a:t>‹#›</a:t>
            </a:fld>
            <a:endParaRPr lang="en-US"/>
          </a:p>
        </p:txBody>
      </p:sp>
    </p:spTree>
    <p:extLst>
      <p:ext uri="{BB962C8B-B14F-4D97-AF65-F5344CB8AC3E}">
        <p14:creationId xmlns:p14="http://schemas.microsoft.com/office/powerpoint/2010/main" val="322272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70A7E1-F923-4D13-961A-E1C072024A9D}" type="datetimeFigureOut">
              <a:rPr lang="en-US" smtClean="0"/>
              <a:t>9/30/2016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EA5E2A-5F5E-42D8-A443-5A87ECD8AF04}" type="slidenum">
              <a:rPr lang="en-US" smtClean="0"/>
              <a:t>‹#›</a:t>
            </a:fld>
            <a:endParaRPr lang="en-US"/>
          </a:p>
        </p:txBody>
      </p:sp>
    </p:spTree>
    <p:extLst>
      <p:ext uri="{BB962C8B-B14F-4D97-AF65-F5344CB8AC3E}">
        <p14:creationId xmlns:p14="http://schemas.microsoft.com/office/powerpoint/2010/main" val="210398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70A7E1-F923-4D13-961A-E1C072024A9D}" type="datetimeFigureOut">
              <a:rPr lang="en-US" smtClean="0"/>
              <a:t>9/30/2016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EA5E2A-5F5E-42D8-A443-5A87ECD8AF04}" type="slidenum">
              <a:rPr lang="en-US" smtClean="0"/>
              <a:t>‹#›</a:t>
            </a:fld>
            <a:endParaRPr lang="en-US"/>
          </a:p>
        </p:txBody>
      </p:sp>
    </p:spTree>
    <p:extLst>
      <p:ext uri="{BB962C8B-B14F-4D97-AF65-F5344CB8AC3E}">
        <p14:creationId xmlns:p14="http://schemas.microsoft.com/office/powerpoint/2010/main" val="917489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70A7E1-F923-4D13-961A-E1C072024A9D}" type="datetimeFigureOut">
              <a:rPr lang="en-US" smtClean="0"/>
              <a:t>9/30/2016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DEA5E2A-5F5E-42D8-A443-5A87ECD8AF04}" type="slidenum">
              <a:rPr lang="en-US" smtClean="0"/>
              <a:t>‹#›</a:t>
            </a:fld>
            <a:endParaRPr lang="en-US"/>
          </a:p>
        </p:txBody>
      </p:sp>
    </p:spTree>
    <p:extLst>
      <p:ext uri="{BB962C8B-B14F-4D97-AF65-F5344CB8AC3E}">
        <p14:creationId xmlns:p14="http://schemas.microsoft.com/office/powerpoint/2010/main" val="45981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70A7E1-F923-4D13-961A-E1C072024A9D}" type="datetimeFigureOut">
              <a:rPr lang="en-US" smtClean="0"/>
              <a:t>9/30/2016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DEA5E2A-5F5E-42D8-A443-5A87ECD8AF04}" type="slidenum">
              <a:rPr lang="en-US" smtClean="0"/>
              <a:t>‹#›</a:t>
            </a:fld>
            <a:endParaRPr lang="en-US"/>
          </a:p>
        </p:txBody>
      </p:sp>
    </p:spTree>
    <p:extLst>
      <p:ext uri="{BB962C8B-B14F-4D97-AF65-F5344CB8AC3E}">
        <p14:creationId xmlns:p14="http://schemas.microsoft.com/office/powerpoint/2010/main" val="2161052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70A7E1-F923-4D13-961A-E1C072024A9D}"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A5E2A-5F5E-42D8-A443-5A87ECD8AF04}" type="slidenum">
              <a:rPr lang="en-US" smtClean="0"/>
              <a:t>‹#›</a:t>
            </a:fld>
            <a:endParaRPr lang="en-US"/>
          </a:p>
        </p:txBody>
      </p:sp>
    </p:spTree>
    <p:extLst>
      <p:ext uri="{BB962C8B-B14F-4D97-AF65-F5344CB8AC3E}">
        <p14:creationId xmlns:p14="http://schemas.microsoft.com/office/powerpoint/2010/main" val="2269854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570A7E1-F923-4D13-961A-E1C072024A9D}" type="datetimeFigureOut">
              <a:rPr lang="en-US" smtClean="0"/>
              <a:t>9/30/2016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DEA5E2A-5F5E-42D8-A443-5A87ECD8AF0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235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991" y="967675"/>
            <a:ext cx="11767931" cy="3566160"/>
          </a:xfrm>
        </p:spPr>
        <p:txBody>
          <a:bodyPr>
            <a:normAutofit/>
          </a:bodyPr>
          <a:lstStyle/>
          <a:p>
            <a:pPr algn="ctr">
              <a:lnSpc>
                <a:spcPct val="100000"/>
              </a:lnSpc>
            </a:pPr>
            <a:r>
              <a:rPr lang="en-US" sz="5600" b="1" dirty="0">
                <a:latin typeface="Andalus" panose="02020603050405020304" pitchFamily="18" charset="-78"/>
                <a:cs typeface="Andalus" panose="02020603050405020304" pitchFamily="18" charset="-78"/>
              </a:rPr>
              <a:t>Scale and Skill in Active Management</a:t>
            </a:r>
            <a:br>
              <a:rPr lang="en-US" sz="2400" dirty="0">
                <a:latin typeface="Andalus" panose="02020603050405020304" pitchFamily="18" charset="-78"/>
                <a:cs typeface="Andalus" panose="02020603050405020304" pitchFamily="18" charset="-78"/>
              </a:rPr>
            </a:br>
            <a:br>
              <a:rPr lang="en-US" sz="2400" dirty="0">
                <a:latin typeface="Andalus" panose="02020603050405020304" pitchFamily="18" charset="-78"/>
                <a:cs typeface="Andalus" panose="02020603050405020304" pitchFamily="18" charset="-78"/>
              </a:rPr>
            </a:br>
            <a:r>
              <a:rPr lang="en-US" sz="2600" dirty="0" err="1">
                <a:latin typeface="Andalus" panose="02020603050405020304" pitchFamily="18" charset="-78"/>
                <a:cs typeface="Andalus" panose="02020603050405020304" pitchFamily="18" charset="-78"/>
              </a:rPr>
              <a:t>Lubos</a:t>
            </a:r>
            <a:r>
              <a:rPr lang="en-US" sz="2600" dirty="0">
                <a:latin typeface="Andalus" panose="02020603050405020304" pitchFamily="18" charset="-78"/>
                <a:cs typeface="Andalus" panose="02020603050405020304" pitchFamily="18" charset="-78"/>
              </a:rPr>
              <a:t> Pastor</a:t>
            </a:r>
            <a:br>
              <a:rPr lang="en-US" sz="2600" dirty="0">
                <a:latin typeface="Andalus" panose="02020603050405020304" pitchFamily="18" charset="-78"/>
                <a:cs typeface="Andalus" panose="02020603050405020304" pitchFamily="18" charset="-78"/>
              </a:rPr>
            </a:br>
            <a:r>
              <a:rPr lang="en-US" sz="2600" dirty="0">
                <a:latin typeface="Andalus" panose="02020603050405020304" pitchFamily="18" charset="-78"/>
                <a:cs typeface="Andalus" panose="02020603050405020304" pitchFamily="18" charset="-78"/>
              </a:rPr>
              <a:t>Robert F. </a:t>
            </a:r>
            <a:r>
              <a:rPr lang="en-US" sz="2600" dirty="0" err="1">
                <a:latin typeface="Andalus" panose="02020603050405020304" pitchFamily="18" charset="-78"/>
                <a:cs typeface="Andalus" panose="02020603050405020304" pitchFamily="18" charset="-78"/>
              </a:rPr>
              <a:t>Stambaugh</a:t>
            </a:r>
            <a:br>
              <a:rPr lang="en-US" sz="2600" dirty="0">
                <a:latin typeface="Andalus" panose="02020603050405020304" pitchFamily="18" charset="-78"/>
                <a:cs typeface="Andalus" panose="02020603050405020304" pitchFamily="18" charset="-78"/>
              </a:rPr>
            </a:br>
            <a:r>
              <a:rPr lang="en-US" sz="2600" dirty="0">
                <a:latin typeface="Andalus" panose="02020603050405020304" pitchFamily="18" charset="-78"/>
                <a:cs typeface="Andalus" panose="02020603050405020304" pitchFamily="18" charset="-78"/>
              </a:rPr>
              <a:t>Lucian A. Taylor</a:t>
            </a:r>
            <a:br>
              <a:rPr lang="en-US" sz="2400" dirty="0">
                <a:latin typeface="Andalus" panose="02020603050405020304" pitchFamily="18" charset="-78"/>
                <a:cs typeface="Andalus" panose="02020603050405020304" pitchFamily="18" charset="-78"/>
              </a:rPr>
            </a:br>
            <a:endParaRPr lang="en-US" sz="2400" dirty="0">
              <a:latin typeface="Andalus" panose="02020603050405020304" pitchFamily="18" charset="-78"/>
              <a:cs typeface="Andalus" panose="02020603050405020304" pitchFamily="18" charset="-78"/>
            </a:endParaRPr>
          </a:p>
        </p:txBody>
      </p:sp>
      <p:sp>
        <p:nvSpPr>
          <p:cNvPr id="4" name="Title 1"/>
          <p:cNvSpPr txBox="1">
            <a:spLocks/>
          </p:cNvSpPr>
          <p:nvPr/>
        </p:nvSpPr>
        <p:spPr>
          <a:xfrm>
            <a:off x="318051" y="4472613"/>
            <a:ext cx="10793897" cy="136656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r">
              <a:lnSpc>
                <a:spcPct val="100000"/>
              </a:lnSpc>
            </a:pPr>
            <a:r>
              <a:rPr lang="en-US" sz="2400" dirty="0">
                <a:latin typeface="Andalus" panose="02020603050405020304" pitchFamily="18" charset="-78"/>
                <a:cs typeface="Andalus" panose="02020603050405020304" pitchFamily="18" charset="-78"/>
              </a:rPr>
              <a:t>Xijie Cheng</a:t>
            </a:r>
          </a:p>
          <a:p>
            <a:pPr algn="r">
              <a:lnSpc>
                <a:spcPct val="100000"/>
              </a:lnSpc>
            </a:pPr>
            <a:r>
              <a:rPr lang="en-US" sz="2400" dirty="0">
                <a:latin typeface="Andalus" panose="02020603050405020304" pitchFamily="18" charset="-78"/>
                <a:cs typeface="Andalus" panose="02020603050405020304" pitchFamily="18" charset="-78"/>
              </a:rPr>
              <a:t>Topics in Quantitative Finance</a:t>
            </a:r>
          </a:p>
        </p:txBody>
      </p:sp>
    </p:spTree>
    <p:extLst>
      <p:ext uri="{BB962C8B-B14F-4D97-AF65-F5344CB8AC3E}">
        <p14:creationId xmlns:p14="http://schemas.microsoft.com/office/powerpoint/2010/main" val="1838439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Simulation exercise</a:t>
            </a:r>
          </a:p>
        </p:txBody>
      </p:sp>
      <p:sp>
        <p:nvSpPr>
          <p:cNvPr id="3" name="Content Placeholder 2"/>
          <p:cNvSpPr>
            <a:spLocks noGrp="1"/>
          </p:cNvSpPr>
          <p:nvPr>
            <p:ph idx="1"/>
          </p:nvPr>
        </p:nvSpPr>
        <p:spPr>
          <a:xfrm>
            <a:off x="1097280" y="1936575"/>
            <a:ext cx="10058400" cy="4356070"/>
          </a:xfrm>
        </p:spPr>
        <p:txBody>
          <a:bodyPr>
            <a:normAutofit/>
          </a:bodyPr>
          <a:lstStyle/>
          <a:p>
            <a:pPr marL="0" indent="0">
              <a:lnSpc>
                <a:spcPct val="100000"/>
              </a:lnSpc>
              <a:spcBef>
                <a:spcPts val="600"/>
              </a:spcBef>
              <a:buNone/>
            </a:pPr>
            <a:r>
              <a:rPr lang="en-US" b="1" dirty="0">
                <a:latin typeface="Book Antiqua" panose="02040602050305030304" pitchFamily="18" charset="0"/>
              </a:rPr>
              <a:t>1. Simple OLS Regression Model:</a:t>
            </a:r>
          </a:p>
          <a:p>
            <a:pPr marL="0" indent="0">
              <a:lnSpc>
                <a:spcPct val="100000"/>
              </a:lnSpc>
              <a:spcBef>
                <a:spcPts val="600"/>
              </a:spcBef>
              <a:buNone/>
            </a:pPr>
            <a:endParaRPr lang="en-US" dirty="0">
              <a:latin typeface="Book Antiqua" panose="02040602050305030304" pitchFamily="18" charset="0"/>
            </a:endParaRPr>
          </a:p>
          <a:p>
            <a:pPr marL="0" indent="0">
              <a:lnSpc>
                <a:spcPct val="100000"/>
              </a:lnSpc>
              <a:spcBef>
                <a:spcPts val="600"/>
              </a:spcBef>
              <a:buNone/>
            </a:pPr>
            <a:r>
              <a:rPr lang="en-US" altLang="zh-CN" dirty="0">
                <a:latin typeface="Book Antiqua" panose="02040602050305030304" pitchFamily="18" charset="0"/>
              </a:rPr>
              <a:t> </a:t>
            </a:r>
          </a:p>
          <a:p>
            <a:pPr marL="0" indent="0">
              <a:buNone/>
            </a:pPr>
            <a:r>
              <a:rPr lang="en-US" b="1" dirty="0">
                <a:latin typeface="Book Antiqua" panose="02040602050305030304" pitchFamily="18" charset="0"/>
              </a:rPr>
              <a:t>2. Fixed Effect Model</a:t>
            </a:r>
            <a:r>
              <a:rPr lang="zh-CN" altLang="en-US" b="1" dirty="0">
                <a:latin typeface="Book Antiqua" panose="02040602050305030304" pitchFamily="18" charset="0"/>
              </a:rPr>
              <a:t>：</a:t>
            </a:r>
            <a:endParaRPr lang="en-US" altLang="zh-CN" b="1" dirty="0">
              <a:latin typeface="Book Antiqua" panose="02040602050305030304" pitchFamily="18" charset="0"/>
            </a:endParaRPr>
          </a:p>
          <a:p>
            <a:pPr marL="0" indent="0">
              <a:buNone/>
            </a:pPr>
            <a:endParaRPr lang="en-US" b="1" dirty="0">
              <a:latin typeface="Book Antiqua" panose="02040602050305030304" pitchFamily="18" charset="0"/>
            </a:endParaRPr>
          </a:p>
          <a:p>
            <a:pPr marL="0" indent="0">
              <a:buNone/>
            </a:pPr>
            <a:endParaRPr lang="en-US" b="1" dirty="0">
              <a:latin typeface="Book Antiqua" panose="02040602050305030304" pitchFamily="18" charset="0"/>
            </a:endParaRPr>
          </a:p>
          <a:p>
            <a:pPr marL="0" indent="0">
              <a:buNone/>
            </a:pPr>
            <a:r>
              <a:rPr lang="en-US" altLang="zh-CN" b="1" dirty="0">
                <a:latin typeface="Book Antiqua" panose="02040602050305030304" pitchFamily="18" charset="0"/>
              </a:rPr>
              <a:t>3. Recursive Demeaning Model:</a:t>
            </a:r>
          </a:p>
          <a:p>
            <a:pPr marL="0" indent="0">
              <a:buNone/>
            </a:pPr>
            <a:endParaRPr lang="en-US" b="1" dirty="0">
              <a:latin typeface="Book Antiqua" panose="02040602050305030304" pitchFamily="18" charset="0"/>
            </a:endParaRPr>
          </a:p>
        </p:txBody>
      </p:sp>
      <p:pic>
        <p:nvPicPr>
          <p:cNvPr id="26" name="Picture 25"/>
          <p:cNvPicPr>
            <a:picLocks noChangeAspect="1"/>
          </p:cNvPicPr>
          <p:nvPr/>
        </p:nvPicPr>
        <p:blipFill>
          <a:blip r:embed="rId2"/>
          <a:stretch>
            <a:fillRect/>
          </a:stretch>
        </p:blipFill>
        <p:spPr>
          <a:xfrm>
            <a:off x="1097280" y="5023623"/>
            <a:ext cx="5091192" cy="1069063"/>
          </a:xfrm>
          <a:prstGeom prst="rect">
            <a:avLst/>
          </a:prstGeom>
        </p:spPr>
      </p:pic>
      <p:pic>
        <p:nvPicPr>
          <p:cNvPr id="4" name="Picture 3"/>
          <p:cNvPicPr>
            <a:picLocks noChangeAspect="1"/>
          </p:cNvPicPr>
          <p:nvPr/>
        </p:nvPicPr>
        <p:blipFill>
          <a:blip r:embed="rId3"/>
          <a:stretch>
            <a:fillRect/>
          </a:stretch>
        </p:blipFill>
        <p:spPr>
          <a:xfrm>
            <a:off x="1166854" y="2478363"/>
            <a:ext cx="2571750" cy="390525"/>
          </a:xfrm>
          <a:prstGeom prst="rect">
            <a:avLst/>
          </a:prstGeom>
        </p:spPr>
      </p:pic>
      <p:pic>
        <p:nvPicPr>
          <p:cNvPr id="12" name="Picture 11"/>
          <p:cNvPicPr>
            <a:picLocks noChangeAspect="1"/>
          </p:cNvPicPr>
          <p:nvPr/>
        </p:nvPicPr>
        <p:blipFill>
          <a:blip r:embed="rId4"/>
          <a:stretch>
            <a:fillRect/>
          </a:stretch>
        </p:blipFill>
        <p:spPr>
          <a:xfrm>
            <a:off x="1146976" y="3669470"/>
            <a:ext cx="2739224" cy="553572"/>
          </a:xfrm>
          <a:prstGeom prst="rect">
            <a:avLst/>
          </a:prstGeom>
        </p:spPr>
      </p:pic>
    </p:spTree>
    <p:extLst>
      <p:ext uri="{BB962C8B-B14F-4D97-AF65-F5344CB8AC3E}">
        <p14:creationId xmlns:p14="http://schemas.microsoft.com/office/powerpoint/2010/main" val="847109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Simulation exercise</a:t>
            </a:r>
          </a:p>
        </p:txBody>
      </p:sp>
      <p:pic>
        <p:nvPicPr>
          <p:cNvPr id="6" name="Content Placeholder 5"/>
          <p:cNvPicPr>
            <a:picLocks noGrp="1" noChangeAspect="1"/>
          </p:cNvPicPr>
          <p:nvPr>
            <p:ph idx="1"/>
          </p:nvPr>
        </p:nvPicPr>
        <p:blipFill>
          <a:blip r:embed="rId2"/>
          <a:stretch>
            <a:fillRect/>
          </a:stretch>
        </p:blipFill>
        <p:spPr>
          <a:xfrm>
            <a:off x="1097279" y="2014743"/>
            <a:ext cx="9412987" cy="440222"/>
          </a:xfrm>
          <a:prstGeom prst="rect">
            <a:avLst/>
          </a:prstGeom>
        </p:spPr>
      </p:pic>
      <p:pic>
        <p:nvPicPr>
          <p:cNvPr id="7" name="Picture 6"/>
          <p:cNvPicPr>
            <a:picLocks noChangeAspect="1"/>
          </p:cNvPicPr>
          <p:nvPr/>
        </p:nvPicPr>
        <p:blipFill>
          <a:blip r:embed="rId3"/>
          <a:stretch>
            <a:fillRect/>
          </a:stretch>
        </p:blipFill>
        <p:spPr>
          <a:xfrm>
            <a:off x="1166853" y="2662774"/>
            <a:ext cx="2739225" cy="409604"/>
          </a:xfrm>
          <a:prstGeom prst="rect">
            <a:avLst/>
          </a:prstGeom>
        </p:spPr>
      </p:pic>
      <p:pic>
        <p:nvPicPr>
          <p:cNvPr id="8" name="Picture 7"/>
          <p:cNvPicPr>
            <a:picLocks noChangeAspect="1"/>
          </p:cNvPicPr>
          <p:nvPr/>
        </p:nvPicPr>
        <p:blipFill>
          <a:blip r:embed="rId4"/>
          <a:stretch>
            <a:fillRect/>
          </a:stretch>
        </p:blipFill>
        <p:spPr>
          <a:xfrm>
            <a:off x="1166853" y="3349761"/>
            <a:ext cx="3384136" cy="377413"/>
          </a:xfrm>
          <a:prstGeom prst="rect">
            <a:avLst/>
          </a:prstGeom>
        </p:spPr>
      </p:pic>
      <p:pic>
        <p:nvPicPr>
          <p:cNvPr id="9" name="Picture 8"/>
          <p:cNvPicPr>
            <a:picLocks noChangeAspect="1"/>
          </p:cNvPicPr>
          <p:nvPr/>
        </p:nvPicPr>
        <p:blipFill>
          <a:blip r:embed="rId5"/>
          <a:stretch>
            <a:fillRect/>
          </a:stretch>
        </p:blipFill>
        <p:spPr>
          <a:xfrm>
            <a:off x="1097280" y="3944921"/>
            <a:ext cx="8613250" cy="371364"/>
          </a:xfrm>
          <a:prstGeom prst="rect">
            <a:avLst/>
          </a:prstGeom>
        </p:spPr>
      </p:pic>
    </p:spTree>
    <p:extLst>
      <p:ext uri="{BB962C8B-B14F-4D97-AF65-F5344CB8AC3E}">
        <p14:creationId xmlns:p14="http://schemas.microsoft.com/office/powerpoint/2010/main" val="127682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Simulation exercise - Results</a:t>
            </a:r>
          </a:p>
        </p:txBody>
      </p:sp>
      <p:pic>
        <p:nvPicPr>
          <p:cNvPr id="5" name="Picture 4"/>
          <p:cNvPicPr>
            <a:picLocks noChangeAspect="1"/>
          </p:cNvPicPr>
          <p:nvPr/>
        </p:nvPicPr>
        <p:blipFill>
          <a:blip r:embed="rId2"/>
          <a:stretch>
            <a:fillRect/>
          </a:stretch>
        </p:blipFill>
        <p:spPr>
          <a:xfrm>
            <a:off x="1087341" y="2118111"/>
            <a:ext cx="10153870" cy="2096079"/>
          </a:xfrm>
          <a:prstGeom prst="rect">
            <a:avLst/>
          </a:prstGeom>
        </p:spPr>
      </p:pic>
      <p:sp>
        <p:nvSpPr>
          <p:cNvPr id="6" name="Content Placeholder 5"/>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latin typeface="Book Antiqua" panose="02040602050305030304" pitchFamily="18" charset="0"/>
              <a:ea typeface="Tahoma" panose="020B0604030504040204" pitchFamily="34" charset="0"/>
              <a:cs typeface="Times New Roman" panose="02020603050405020304" pitchFamily="18" charset="0"/>
            </a:endParaRPr>
          </a:p>
          <a:p>
            <a:r>
              <a:rPr lang="en-US" dirty="0">
                <a:latin typeface="Book Antiqua" panose="02040602050305030304" pitchFamily="18" charset="0"/>
                <a:ea typeface="Tahoma" panose="020B0604030504040204" pitchFamily="34" charset="0"/>
                <a:cs typeface="Times New Roman" panose="02020603050405020304" pitchFamily="18" charset="0"/>
              </a:rPr>
              <a:t>Simple OLS estimates tend to be too high</a:t>
            </a:r>
          </a:p>
          <a:p>
            <a:r>
              <a:rPr lang="en-US" dirty="0">
                <a:latin typeface="Book Antiqua" panose="02040602050305030304" pitchFamily="18" charset="0"/>
                <a:ea typeface="Tahoma" panose="020B0604030504040204" pitchFamily="34" charset="0"/>
                <a:cs typeface="Times New Roman" panose="02020603050405020304" pitchFamily="18" charset="0"/>
              </a:rPr>
              <a:t>OLS FE estimates tend to be too low</a:t>
            </a:r>
          </a:p>
          <a:p>
            <a:r>
              <a:rPr lang="en-US" dirty="0">
                <a:latin typeface="Book Antiqua" panose="02040602050305030304" pitchFamily="18" charset="0"/>
                <a:ea typeface="Tahoma" panose="020B0604030504040204" pitchFamily="34" charset="0"/>
                <a:cs typeface="Times New Roman" panose="02020603050405020304" pitchFamily="18" charset="0"/>
              </a:rPr>
              <a:t>The RD estimators are quite close to the true value</a:t>
            </a:r>
            <a:endParaRPr lang="en-US" dirty="0"/>
          </a:p>
          <a:p>
            <a:endParaRPr lang="en-US" dirty="0"/>
          </a:p>
        </p:txBody>
      </p:sp>
    </p:spTree>
    <p:extLst>
      <p:ext uri="{BB962C8B-B14F-4D97-AF65-F5344CB8AC3E}">
        <p14:creationId xmlns:p14="http://schemas.microsoft.com/office/powerpoint/2010/main" val="3536712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Data</a:t>
            </a:r>
          </a:p>
        </p:txBody>
      </p:sp>
      <p:sp>
        <p:nvSpPr>
          <p:cNvPr id="6" name="Content Placeholder 5"/>
          <p:cNvSpPr>
            <a:spLocks noGrp="1"/>
          </p:cNvSpPr>
          <p:nvPr>
            <p:ph idx="1"/>
          </p:nvPr>
        </p:nvSpPr>
        <p:spPr>
          <a:xfrm>
            <a:off x="1097280" y="1845734"/>
            <a:ext cx="10058400" cy="4023360"/>
          </a:xfrm>
        </p:spPr>
        <p:txBody>
          <a:bodyPr>
            <a:normAutofit/>
          </a:bodyPr>
          <a:lstStyle/>
          <a:p>
            <a:endParaRPr lang="en-US" dirty="0"/>
          </a:p>
          <a:p>
            <a:endParaRPr lang="en-US" dirty="0"/>
          </a:p>
          <a:p>
            <a:endParaRPr lang="en-US" dirty="0"/>
          </a:p>
          <a:p>
            <a:pPr marL="0" indent="0">
              <a:buNone/>
            </a:pPr>
            <a:endParaRPr lang="en-US" dirty="0"/>
          </a:p>
          <a:p>
            <a:pPr marL="0" indent="0">
              <a:buNone/>
            </a:pPr>
            <a:r>
              <a:rPr lang="en-US" dirty="0"/>
              <a:t> - </a:t>
            </a:r>
          </a:p>
          <a:p>
            <a:pPr marL="0" indent="0">
              <a:buNone/>
            </a:pPr>
            <a:r>
              <a:rPr lang="en-US" dirty="0"/>
              <a:t>-                                                                                                     </a:t>
            </a:r>
            <a:r>
              <a:rPr lang="en-US" sz="1800"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FundSize</a:t>
            </a:r>
            <a:r>
              <a:rPr lang="en-US" sz="1800" dirty="0">
                <a:latin typeface="Times New Roman" panose="02020603050405020304" pitchFamily="18" charset="0"/>
                <a:cs typeface="Times New Roman" panose="02020603050405020304" pitchFamily="18" charset="0"/>
              </a:rPr>
              <a:t> equals the fund’s AUM at the end of the previous month, inflated to December 2011 dollars by using the ratio of the total market value of all CRSP stocks in December 2011</a:t>
            </a:r>
          </a:p>
          <a:p>
            <a:pPr marL="0" indent="0">
              <a:buNone/>
            </a:pPr>
            <a:r>
              <a:rPr lang="en-US" sz="1800" dirty="0">
                <a:latin typeface="Times New Roman" panose="02020603050405020304" pitchFamily="18" charset="0"/>
                <a:cs typeface="Times New Roman" panose="02020603050405020304" pitchFamily="18" charset="0"/>
              </a:rPr>
              <a:t>-                                                                                                                                                            market value of all stocks</a:t>
            </a:r>
          </a:p>
          <a:p>
            <a:pPr>
              <a:spcBef>
                <a:spcPts val="0"/>
              </a:spcBef>
            </a:pP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097280" y="2188679"/>
            <a:ext cx="10249306" cy="1230381"/>
          </a:xfrm>
          <a:prstGeom prst="rect">
            <a:avLst/>
          </a:prstGeom>
        </p:spPr>
      </p:pic>
      <p:pic>
        <p:nvPicPr>
          <p:cNvPr id="4" name="Picture 3"/>
          <p:cNvPicPr>
            <a:picLocks noChangeAspect="1"/>
          </p:cNvPicPr>
          <p:nvPr/>
        </p:nvPicPr>
        <p:blipFill rotWithShape="1">
          <a:blip r:embed="rId3"/>
          <a:srcRect l="9661" b="83009"/>
          <a:stretch/>
        </p:blipFill>
        <p:spPr>
          <a:xfrm>
            <a:off x="1391476" y="3657479"/>
            <a:ext cx="8160028" cy="284422"/>
          </a:xfrm>
          <a:prstGeom prst="rect">
            <a:avLst/>
          </a:prstGeom>
        </p:spPr>
      </p:pic>
      <p:pic>
        <p:nvPicPr>
          <p:cNvPr id="7" name="Picture 6"/>
          <p:cNvPicPr>
            <a:picLocks noChangeAspect="1"/>
          </p:cNvPicPr>
          <p:nvPr/>
        </p:nvPicPr>
        <p:blipFill rotWithShape="1">
          <a:blip r:embed="rId3"/>
          <a:srcRect l="850" t="20696" r="85009" b="60466"/>
          <a:stretch/>
        </p:blipFill>
        <p:spPr>
          <a:xfrm>
            <a:off x="9511748" y="3641476"/>
            <a:ext cx="1321905" cy="332670"/>
          </a:xfrm>
          <a:prstGeom prst="rect">
            <a:avLst/>
          </a:prstGeom>
        </p:spPr>
      </p:pic>
      <p:pic>
        <p:nvPicPr>
          <p:cNvPr id="9" name="Picture 8"/>
          <p:cNvPicPr>
            <a:picLocks noChangeAspect="1"/>
          </p:cNvPicPr>
          <p:nvPr/>
        </p:nvPicPr>
        <p:blipFill>
          <a:blip r:embed="rId4"/>
          <a:stretch>
            <a:fillRect/>
          </a:stretch>
        </p:blipFill>
        <p:spPr>
          <a:xfrm>
            <a:off x="1391476" y="4092737"/>
            <a:ext cx="5770443" cy="349403"/>
          </a:xfrm>
          <a:prstGeom prst="rect">
            <a:avLst/>
          </a:prstGeom>
        </p:spPr>
      </p:pic>
      <p:pic>
        <p:nvPicPr>
          <p:cNvPr id="10" name="Picture 9"/>
          <p:cNvPicPr>
            <a:picLocks noChangeAspect="1"/>
          </p:cNvPicPr>
          <p:nvPr/>
        </p:nvPicPr>
        <p:blipFill rotWithShape="1">
          <a:blip r:embed="rId5"/>
          <a:srcRect r="847" b="7746"/>
          <a:stretch/>
        </p:blipFill>
        <p:spPr>
          <a:xfrm>
            <a:off x="1310933" y="5058614"/>
            <a:ext cx="8727589" cy="288638"/>
          </a:xfrm>
          <a:prstGeom prst="rect">
            <a:avLst/>
          </a:prstGeom>
        </p:spPr>
      </p:pic>
    </p:spTree>
    <p:extLst>
      <p:ext uri="{BB962C8B-B14F-4D97-AF65-F5344CB8AC3E}">
        <p14:creationId xmlns:p14="http://schemas.microsoft.com/office/powerpoint/2010/main" val="56009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26969"/>
            <a:ext cx="10058400" cy="1450757"/>
          </a:xfrm>
        </p:spPr>
        <p:txBody>
          <a:bodyPr/>
          <a:lstStyle/>
          <a:p>
            <a:r>
              <a:rPr lang="en-US" dirty="0">
                <a:latin typeface="Book Antiqua" panose="02040602050305030304" pitchFamily="18" charset="0"/>
              </a:rPr>
              <a:t>Empirical results</a:t>
            </a:r>
          </a:p>
        </p:txBody>
      </p:sp>
      <p:sp>
        <p:nvSpPr>
          <p:cNvPr id="3" name="Content Placeholder 2"/>
          <p:cNvSpPr>
            <a:spLocks noGrp="1"/>
          </p:cNvSpPr>
          <p:nvPr>
            <p:ph idx="1"/>
          </p:nvPr>
        </p:nvSpPr>
        <p:spPr>
          <a:xfrm>
            <a:off x="1097280" y="1936575"/>
            <a:ext cx="4915894" cy="4374773"/>
          </a:xfrm>
        </p:spPr>
        <p:txBody>
          <a:bodyPr>
            <a:normAutofit/>
          </a:bodyPr>
          <a:lstStyle/>
          <a:p>
            <a:pPr marL="0" indent="0">
              <a:lnSpc>
                <a:spcPct val="100000"/>
              </a:lnSpc>
              <a:spcBef>
                <a:spcPts val="600"/>
              </a:spcBef>
              <a:buNone/>
            </a:pPr>
            <a:r>
              <a:rPr lang="en-US" b="1" dirty="0">
                <a:latin typeface="Book Antiqua" panose="02040602050305030304" pitchFamily="18" charset="0"/>
              </a:rPr>
              <a:t>1. Fund-level returns to scale</a:t>
            </a: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0" indent="0">
              <a:lnSpc>
                <a:spcPct val="100000"/>
              </a:lnSpc>
              <a:spcBef>
                <a:spcPts val="600"/>
              </a:spcBef>
              <a:buNone/>
            </a:pPr>
            <a:endParaRPr lang="en-US" sz="1800" dirty="0">
              <a:latin typeface="Book Antiqua" panose="02040602050305030304" pitchFamily="18" charset="0"/>
            </a:endParaRPr>
          </a:p>
        </p:txBody>
      </p:sp>
      <p:pic>
        <p:nvPicPr>
          <p:cNvPr id="5" name="Picture 4"/>
          <p:cNvPicPr>
            <a:picLocks noChangeAspect="1"/>
          </p:cNvPicPr>
          <p:nvPr/>
        </p:nvPicPr>
        <p:blipFill rotWithShape="1">
          <a:blip r:embed="rId2"/>
          <a:srcRect t="13007" r="56924"/>
          <a:stretch/>
        </p:blipFill>
        <p:spPr>
          <a:xfrm>
            <a:off x="1235517" y="2428414"/>
            <a:ext cx="4678266" cy="2625391"/>
          </a:xfrm>
          <a:prstGeom prst="rect">
            <a:avLst/>
          </a:prstGeom>
        </p:spPr>
      </p:pic>
      <p:sp>
        <p:nvSpPr>
          <p:cNvPr id="4" name="TextBox 3"/>
          <p:cNvSpPr txBox="1"/>
          <p:nvPr/>
        </p:nvSpPr>
        <p:spPr>
          <a:xfrm>
            <a:off x="6151411" y="2229631"/>
            <a:ext cx="5348163" cy="31700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latin typeface="Book Antiqua" panose="02040602050305030304" pitchFamily="18" charset="0"/>
              </a:rPr>
              <a:t>The biased OLS procedures indicate a negative relation between a fund’s size and its performance</a:t>
            </a:r>
          </a:p>
          <a:p>
            <a:pPr marL="285750" indent="-285750">
              <a:spcBef>
                <a:spcPts val="600"/>
              </a:spcBef>
              <a:buFont typeface="Arial" panose="020B0604020202020204" pitchFamily="34" charset="0"/>
              <a:buChar char="•"/>
            </a:pPr>
            <a:endParaRPr lang="en-US" dirty="0">
              <a:latin typeface="Book Antiqua" panose="02040602050305030304" pitchFamily="18" charset="0"/>
            </a:endParaRPr>
          </a:p>
          <a:p>
            <a:pPr marL="285750" indent="-285750">
              <a:spcBef>
                <a:spcPts val="600"/>
              </a:spcBef>
              <a:buFont typeface="Arial" panose="020B0604020202020204" pitchFamily="34" charset="0"/>
              <a:buChar char="•"/>
            </a:pPr>
            <a:r>
              <a:rPr lang="en-US" dirty="0">
                <a:latin typeface="Book Antiqua" panose="02040602050305030304" pitchFamily="18" charset="0"/>
              </a:rPr>
              <a:t>The unbiased RD procedure produces negative point estimates, but unable to reject the null hypothesis</a:t>
            </a:r>
          </a:p>
          <a:p>
            <a:pPr marL="285750" indent="-285750">
              <a:spcBef>
                <a:spcPts val="600"/>
              </a:spcBef>
              <a:buFont typeface="Arial" panose="020B0604020202020204" pitchFamily="34" charset="0"/>
              <a:buChar char="•"/>
            </a:pPr>
            <a:endParaRPr lang="en-US" dirty="0">
              <a:latin typeface="Book Antiqua" panose="02040602050305030304" pitchFamily="18" charset="0"/>
            </a:endParaRPr>
          </a:p>
          <a:p>
            <a:pPr marL="285750" indent="-285750">
              <a:spcBef>
                <a:spcPts val="600"/>
              </a:spcBef>
              <a:buFont typeface="Arial" panose="020B0604020202020204" pitchFamily="34" charset="0"/>
              <a:buChar char="•"/>
            </a:pPr>
            <a:r>
              <a:rPr lang="en-US" dirty="0">
                <a:latin typeface="Book Antiqua" panose="02040602050305030304" pitchFamily="18" charset="0"/>
              </a:rPr>
              <a:t>Modest in economic terms</a:t>
            </a:r>
          </a:p>
          <a:p>
            <a:endParaRPr lang="en-US" dirty="0"/>
          </a:p>
        </p:txBody>
      </p:sp>
    </p:spTree>
    <p:extLst>
      <p:ext uri="{BB962C8B-B14F-4D97-AF65-F5344CB8AC3E}">
        <p14:creationId xmlns:p14="http://schemas.microsoft.com/office/powerpoint/2010/main" val="4154156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Empirical results</a:t>
            </a:r>
          </a:p>
        </p:txBody>
      </p:sp>
      <p:sp>
        <p:nvSpPr>
          <p:cNvPr id="3" name="Content Placeholder 2"/>
          <p:cNvSpPr>
            <a:spLocks noGrp="1"/>
          </p:cNvSpPr>
          <p:nvPr>
            <p:ph idx="1"/>
          </p:nvPr>
        </p:nvSpPr>
        <p:spPr>
          <a:xfrm>
            <a:off x="1097280" y="1936575"/>
            <a:ext cx="5045103" cy="4374773"/>
          </a:xfrm>
        </p:spPr>
        <p:txBody>
          <a:bodyPr>
            <a:normAutofit/>
          </a:bodyPr>
          <a:lstStyle/>
          <a:p>
            <a:pPr marL="0" indent="0">
              <a:lnSpc>
                <a:spcPct val="100000"/>
              </a:lnSpc>
              <a:spcBef>
                <a:spcPts val="600"/>
              </a:spcBef>
              <a:buNone/>
            </a:pPr>
            <a:r>
              <a:rPr lang="en-US" b="1" dirty="0">
                <a:latin typeface="Book Antiqua" panose="02040602050305030304" pitchFamily="18" charset="0"/>
              </a:rPr>
              <a:t>2. Industry-level returns to scale</a:t>
            </a: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0" indent="0">
              <a:lnSpc>
                <a:spcPct val="100000"/>
              </a:lnSpc>
              <a:spcBef>
                <a:spcPts val="600"/>
              </a:spcBef>
              <a:buNone/>
            </a:pPr>
            <a:endParaRPr lang="en-US" sz="1800" dirty="0">
              <a:latin typeface="Book Antiqua" panose="02040602050305030304" pitchFamily="18" charset="0"/>
            </a:endParaRPr>
          </a:p>
        </p:txBody>
      </p:sp>
      <p:grpSp>
        <p:nvGrpSpPr>
          <p:cNvPr id="6" name="Group 5"/>
          <p:cNvGrpSpPr/>
          <p:nvPr/>
        </p:nvGrpSpPr>
        <p:grpSpPr>
          <a:xfrm>
            <a:off x="1361661" y="2461544"/>
            <a:ext cx="4621696" cy="2635330"/>
            <a:chOff x="1441174" y="2570875"/>
            <a:chExt cx="4621696" cy="2635330"/>
          </a:xfrm>
        </p:grpSpPr>
        <p:pic>
          <p:nvPicPr>
            <p:cNvPr id="5" name="Picture 4"/>
            <p:cNvPicPr>
              <a:picLocks noChangeAspect="1"/>
            </p:cNvPicPr>
            <p:nvPr/>
          </p:nvPicPr>
          <p:blipFill rotWithShape="1">
            <a:blip r:embed="rId2"/>
            <a:srcRect l="42867" t="12780" r="28883" b="225"/>
            <a:stretch/>
          </p:blipFill>
          <p:spPr>
            <a:xfrm>
              <a:off x="2981739" y="2570875"/>
              <a:ext cx="3081131" cy="2625390"/>
            </a:xfrm>
            <a:prstGeom prst="rect">
              <a:avLst/>
            </a:prstGeom>
          </p:spPr>
        </p:pic>
        <p:pic>
          <p:nvPicPr>
            <p:cNvPr id="8" name="Picture 7"/>
            <p:cNvPicPr>
              <a:picLocks noChangeAspect="1"/>
            </p:cNvPicPr>
            <p:nvPr/>
          </p:nvPicPr>
          <p:blipFill rotWithShape="1">
            <a:blip r:embed="rId2"/>
            <a:srcRect l="488" t="13007" r="85387"/>
            <a:stretch/>
          </p:blipFill>
          <p:spPr>
            <a:xfrm>
              <a:off x="1441174" y="2580814"/>
              <a:ext cx="1540565" cy="2625391"/>
            </a:xfrm>
            <a:prstGeom prst="rect">
              <a:avLst/>
            </a:prstGeom>
          </p:spPr>
        </p:pic>
      </p:grpSp>
      <p:sp>
        <p:nvSpPr>
          <p:cNvPr id="7" name="TextBox 6"/>
          <p:cNvSpPr txBox="1"/>
          <p:nvPr/>
        </p:nvSpPr>
        <p:spPr>
          <a:xfrm>
            <a:off x="6559826" y="2471483"/>
            <a:ext cx="4725063"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ook Antiqua" panose="02040602050305030304" pitchFamily="18" charset="0"/>
              </a:rPr>
              <a:t>Strong negative relation between fund performance and industry size, both economically and statistically significant</a:t>
            </a:r>
          </a:p>
          <a:p>
            <a:endParaRPr lang="en-US" dirty="0"/>
          </a:p>
        </p:txBody>
      </p:sp>
    </p:spTree>
    <p:extLst>
      <p:ext uri="{BB962C8B-B14F-4D97-AF65-F5344CB8AC3E}">
        <p14:creationId xmlns:p14="http://schemas.microsoft.com/office/powerpoint/2010/main" val="1864580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Empirical results</a:t>
            </a:r>
          </a:p>
        </p:txBody>
      </p:sp>
      <p:sp>
        <p:nvSpPr>
          <p:cNvPr id="3" name="Content Placeholder 2"/>
          <p:cNvSpPr>
            <a:spLocks noGrp="1"/>
          </p:cNvSpPr>
          <p:nvPr>
            <p:ph idx="1"/>
          </p:nvPr>
        </p:nvSpPr>
        <p:spPr>
          <a:xfrm>
            <a:off x="1097280" y="1936575"/>
            <a:ext cx="10561320" cy="4374773"/>
          </a:xfrm>
        </p:spPr>
        <p:txBody>
          <a:bodyPr>
            <a:normAutofit/>
          </a:bodyPr>
          <a:lstStyle/>
          <a:p>
            <a:pPr marL="0" indent="0">
              <a:lnSpc>
                <a:spcPct val="100000"/>
              </a:lnSpc>
              <a:spcBef>
                <a:spcPts val="600"/>
              </a:spcBef>
              <a:buNone/>
            </a:pPr>
            <a:r>
              <a:rPr lang="en-US" b="1" dirty="0">
                <a:latin typeface="Book Antiqua" panose="02040602050305030304" pitchFamily="18" charset="0"/>
              </a:rPr>
              <a:t>2. Industry-level returns to scale</a:t>
            </a:r>
          </a:p>
          <a:p>
            <a:pPr marL="0" indent="0">
              <a:lnSpc>
                <a:spcPct val="100000"/>
              </a:lnSpc>
              <a:spcBef>
                <a:spcPts val="600"/>
              </a:spcBef>
              <a:buNone/>
            </a:pPr>
            <a:r>
              <a:rPr lang="en-US" b="1" dirty="0">
                <a:latin typeface="Book Antiqua" panose="02040602050305030304" pitchFamily="18" charset="0"/>
              </a:rPr>
              <a:t>    multiple regression</a:t>
            </a: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0" indent="0">
              <a:lnSpc>
                <a:spcPct val="100000"/>
              </a:lnSpc>
              <a:spcBef>
                <a:spcPts val="600"/>
              </a:spcBef>
              <a:buNone/>
            </a:pPr>
            <a:endParaRPr lang="en-US" sz="1800" dirty="0">
              <a:latin typeface="Book Antiqua" panose="02040602050305030304" pitchFamily="18" charset="0"/>
            </a:endParaRPr>
          </a:p>
        </p:txBody>
      </p:sp>
      <p:grpSp>
        <p:nvGrpSpPr>
          <p:cNvPr id="4" name="Group 3"/>
          <p:cNvGrpSpPr/>
          <p:nvPr/>
        </p:nvGrpSpPr>
        <p:grpSpPr>
          <a:xfrm>
            <a:off x="1292087" y="2811265"/>
            <a:ext cx="4661452" cy="2625391"/>
            <a:chOff x="1361661" y="2471483"/>
            <a:chExt cx="4661452" cy="2625391"/>
          </a:xfrm>
        </p:grpSpPr>
        <p:pic>
          <p:nvPicPr>
            <p:cNvPr id="8" name="Picture 7"/>
            <p:cNvPicPr>
              <a:picLocks noChangeAspect="1"/>
            </p:cNvPicPr>
            <p:nvPr/>
          </p:nvPicPr>
          <p:blipFill rotWithShape="1">
            <a:blip r:embed="rId2"/>
            <a:srcRect l="488" t="13007" r="85387"/>
            <a:stretch/>
          </p:blipFill>
          <p:spPr>
            <a:xfrm>
              <a:off x="1361661" y="2471483"/>
              <a:ext cx="1540565" cy="2625391"/>
            </a:xfrm>
            <a:prstGeom prst="rect">
              <a:avLst/>
            </a:prstGeom>
          </p:spPr>
        </p:pic>
        <p:pic>
          <p:nvPicPr>
            <p:cNvPr id="7" name="Picture 6"/>
            <p:cNvPicPr>
              <a:picLocks noChangeAspect="1"/>
            </p:cNvPicPr>
            <p:nvPr/>
          </p:nvPicPr>
          <p:blipFill rotWithShape="1">
            <a:blip r:embed="rId2"/>
            <a:srcRect l="71236" t="13007" r="28"/>
            <a:stretch/>
          </p:blipFill>
          <p:spPr>
            <a:xfrm>
              <a:off x="2902226" y="2471483"/>
              <a:ext cx="3120887" cy="2625391"/>
            </a:xfrm>
            <a:prstGeom prst="rect">
              <a:avLst/>
            </a:prstGeom>
          </p:spPr>
        </p:pic>
      </p:grpSp>
      <p:sp>
        <p:nvSpPr>
          <p:cNvPr id="9" name="TextBox 8"/>
          <p:cNvSpPr txBox="1"/>
          <p:nvPr/>
        </p:nvSpPr>
        <p:spPr>
          <a:xfrm>
            <a:off x="6246744" y="2811265"/>
            <a:ext cx="5118651" cy="230832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ook Antiqua" panose="02040602050305030304" pitchFamily="18" charset="0"/>
              </a:rPr>
              <a:t>The slope on </a:t>
            </a:r>
            <a:r>
              <a:rPr lang="en-US" i="1" dirty="0" err="1">
                <a:latin typeface="Book Antiqua" panose="02040602050305030304" pitchFamily="18" charset="0"/>
              </a:rPr>
              <a:t>FundSize</a:t>
            </a:r>
            <a:r>
              <a:rPr lang="en-US" dirty="0">
                <a:latin typeface="Book Antiqua" panose="02040602050305030304" pitchFamily="18" charset="0"/>
              </a:rPr>
              <a:t> is negative and significant under OLS approach, but insignificant under the bias-free RD approach</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dirty="0">
                <a:latin typeface="Book Antiqua" panose="02040602050305030304" pitchFamily="18" charset="0"/>
              </a:rPr>
              <a:t>The slope on </a:t>
            </a:r>
            <a:r>
              <a:rPr lang="en-US" i="1" dirty="0" err="1">
                <a:latin typeface="Book Antiqua" panose="02040602050305030304" pitchFamily="18" charset="0"/>
              </a:rPr>
              <a:t>IndustrySize</a:t>
            </a:r>
            <a:r>
              <a:rPr lang="en-US" dirty="0">
                <a:latin typeface="Book Antiqua" panose="02040602050305030304" pitchFamily="18" charset="0"/>
              </a:rPr>
              <a:t> is negative and significant</a:t>
            </a:r>
          </a:p>
          <a:p>
            <a:pPr marL="285750" indent="-285750">
              <a:buFont typeface="Arial" panose="020B0604020202020204" pitchFamily="34" charset="0"/>
              <a:buChar char="•"/>
            </a:pPr>
            <a:endParaRPr lang="en-US" dirty="0">
              <a:latin typeface="Book Antiqua" panose="02040602050305030304" pitchFamily="18" charset="0"/>
            </a:endParaRPr>
          </a:p>
          <a:p>
            <a:endParaRPr lang="en-US" dirty="0"/>
          </a:p>
        </p:txBody>
      </p:sp>
    </p:spTree>
    <p:extLst>
      <p:ext uri="{BB962C8B-B14F-4D97-AF65-F5344CB8AC3E}">
        <p14:creationId xmlns:p14="http://schemas.microsoft.com/office/powerpoint/2010/main" val="2833771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Empirical results</a:t>
            </a:r>
          </a:p>
        </p:txBody>
      </p:sp>
      <p:sp>
        <p:nvSpPr>
          <p:cNvPr id="3" name="Content Placeholder 2"/>
          <p:cNvSpPr>
            <a:spLocks noGrp="1"/>
          </p:cNvSpPr>
          <p:nvPr>
            <p:ph idx="1"/>
          </p:nvPr>
        </p:nvSpPr>
        <p:spPr>
          <a:xfrm>
            <a:off x="1097280" y="1936575"/>
            <a:ext cx="10561320" cy="4374773"/>
          </a:xfrm>
        </p:spPr>
        <p:txBody>
          <a:bodyPr>
            <a:normAutofit/>
          </a:bodyPr>
          <a:lstStyle/>
          <a:p>
            <a:pPr marL="0" indent="0">
              <a:lnSpc>
                <a:spcPct val="100000"/>
              </a:lnSpc>
              <a:spcBef>
                <a:spcPts val="600"/>
              </a:spcBef>
              <a:buNone/>
            </a:pPr>
            <a:r>
              <a:rPr lang="en-US" b="1" dirty="0">
                <a:latin typeface="Book Antiqua" panose="02040602050305030304" pitchFamily="18" charset="0"/>
              </a:rPr>
              <a:t>3. A closer look at industry size</a:t>
            </a:r>
          </a:p>
          <a:p>
            <a:pPr marL="0" indent="0">
              <a:lnSpc>
                <a:spcPct val="100000"/>
              </a:lnSpc>
              <a:spcBef>
                <a:spcPts val="600"/>
              </a:spcBef>
              <a:buNone/>
            </a:pPr>
            <a:r>
              <a:rPr lang="en-US" b="1" dirty="0">
                <a:latin typeface="Book Antiqua" panose="02040602050305030304" pitchFamily="18" charset="0"/>
              </a:rPr>
              <a:t>    </a:t>
            </a: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0" indent="0">
              <a:lnSpc>
                <a:spcPct val="100000"/>
              </a:lnSpc>
              <a:spcBef>
                <a:spcPts val="600"/>
              </a:spcBef>
              <a:buNone/>
            </a:pPr>
            <a:endParaRPr lang="en-US" sz="1800" dirty="0">
              <a:latin typeface="Book Antiqua" panose="02040602050305030304" pitchFamily="18" charset="0"/>
            </a:endParaRPr>
          </a:p>
        </p:txBody>
      </p:sp>
      <p:pic>
        <p:nvPicPr>
          <p:cNvPr id="5" name="Picture 4"/>
          <p:cNvPicPr>
            <a:picLocks noChangeAspect="1"/>
          </p:cNvPicPr>
          <p:nvPr/>
        </p:nvPicPr>
        <p:blipFill>
          <a:blip r:embed="rId2"/>
          <a:stretch>
            <a:fillRect/>
          </a:stretch>
        </p:blipFill>
        <p:spPr>
          <a:xfrm>
            <a:off x="1097280" y="2652363"/>
            <a:ext cx="6683798" cy="2524150"/>
          </a:xfrm>
          <a:prstGeom prst="rect">
            <a:avLst/>
          </a:prstGeom>
        </p:spPr>
      </p:pic>
      <p:sp>
        <p:nvSpPr>
          <p:cNvPr id="10" name="TextBox 9"/>
          <p:cNvSpPr txBox="1"/>
          <p:nvPr/>
        </p:nvSpPr>
        <p:spPr>
          <a:xfrm>
            <a:off x="7897475" y="2652363"/>
            <a:ext cx="3644728" cy="276998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Book Antiqua" panose="02040602050305030304" pitchFamily="18" charset="0"/>
              </a:rPr>
              <a:t>Time trend?</a:t>
            </a:r>
          </a:p>
          <a:p>
            <a:pPr marL="285750" indent="-285750">
              <a:buFont typeface="Arial" panose="020B0604020202020204" pitchFamily="34" charset="0"/>
              <a:buChar char="•"/>
            </a:pPr>
            <a:endParaRPr lang="en-US" sz="1600" dirty="0">
              <a:latin typeface="Book Antiqua" panose="02040602050305030304" pitchFamily="18" charset="0"/>
            </a:endParaRPr>
          </a:p>
          <a:p>
            <a:pPr marL="285750" indent="-285750">
              <a:buFont typeface="Arial" panose="020B0604020202020204" pitchFamily="34" charset="0"/>
              <a:buChar char="•"/>
            </a:pPr>
            <a:r>
              <a:rPr lang="en-US" sz="1600" dirty="0">
                <a:latin typeface="Book Antiqua" panose="02040602050305030304" pitchFamily="18" charset="0"/>
              </a:rPr>
              <a:t>Industry size:</a:t>
            </a:r>
          </a:p>
          <a:p>
            <a:pPr marL="285750" indent="-285750">
              <a:buFontTx/>
              <a:buChar char="-"/>
            </a:pPr>
            <a:r>
              <a:rPr lang="en-US" sz="1600" dirty="0">
                <a:latin typeface="Book Antiqua" panose="02040602050305030304" pitchFamily="18" charset="0"/>
              </a:rPr>
              <a:t>Number of Funds</a:t>
            </a:r>
          </a:p>
          <a:p>
            <a:r>
              <a:rPr lang="en-US" sz="1400" dirty="0">
                <a:latin typeface="Book Antiqua" panose="02040602050305030304" pitchFamily="18" charset="0"/>
              </a:rPr>
              <a:t>(a count of the sample funds)</a:t>
            </a:r>
          </a:p>
          <a:p>
            <a:endParaRPr lang="en-US" sz="1600" dirty="0">
              <a:latin typeface="Book Antiqua" panose="02040602050305030304" pitchFamily="18" charset="0"/>
            </a:endParaRPr>
          </a:p>
          <a:p>
            <a:pPr marL="285750" indent="-285750">
              <a:buFontTx/>
              <a:buChar char="-"/>
            </a:pPr>
            <a:r>
              <a:rPr lang="en-US" sz="1600" dirty="0">
                <a:latin typeface="Book Antiqua" panose="02040602050305030304" pitchFamily="18" charset="0"/>
              </a:rPr>
              <a:t>Average Fund Size</a:t>
            </a:r>
          </a:p>
          <a:p>
            <a:r>
              <a:rPr lang="en-US" sz="1400" dirty="0">
                <a:latin typeface="Book Antiqua" panose="02040602050305030304" pitchFamily="18" charset="0"/>
              </a:rPr>
              <a:t>(average AUM across all sample funds)</a:t>
            </a:r>
          </a:p>
          <a:p>
            <a:endParaRPr lang="en-US" sz="1600" dirty="0">
              <a:latin typeface="Book Antiqua" panose="02040602050305030304" pitchFamily="18" charset="0"/>
            </a:endParaRPr>
          </a:p>
          <a:p>
            <a:endParaRPr lang="en-US" sz="1600" dirty="0">
              <a:latin typeface="Book Antiqua" panose="02040602050305030304" pitchFamily="18" charset="0"/>
            </a:endParaRPr>
          </a:p>
          <a:p>
            <a:endParaRPr lang="en-US" sz="1600" dirty="0"/>
          </a:p>
        </p:txBody>
      </p:sp>
    </p:spTree>
    <p:extLst>
      <p:ext uri="{BB962C8B-B14F-4D97-AF65-F5344CB8AC3E}">
        <p14:creationId xmlns:p14="http://schemas.microsoft.com/office/powerpoint/2010/main" val="4086098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Empirical results</a:t>
            </a:r>
          </a:p>
        </p:txBody>
      </p:sp>
      <p:sp>
        <p:nvSpPr>
          <p:cNvPr id="3" name="Content Placeholder 2"/>
          <p:cNvSpPr>
            <a:spLocks noGrp="1"/>
          </p:cNvSpPr>
          <p:nvPr>
            <p:ph idx="1"/>
          </p:nvPr>
        </p:nvSpPr>
        <p:spPr>
          <a:xfrm>
            <a:off x="1097280" y="1936575"/>
            <a:ext cx="10561320" cy="4374773"/>
          </a:xfrm>
        </p:spPr>
        <p:txBody>
          <a:bodyPr>
            <a:normAutofit/>
          </a:bodyPr>
          <a:lstStyle/>
          <a:p>
            <a:pPr marL="0" indent="0">
              <a:lnSpc>
                <a:spcPct val="100000"/>
              </a:lnSpc>
              <a:spcBef>
                <a:spcPts val="600"/>
              </a:spcBef>
              <a:buNone/>
            </a:pPr>
            <a:r>
              <a:rPr lang="en-US" b="1" dirty="0">
                <a:latin typeface="Book Antiqua" panose="02040602050305030304" pitchFamily="18" charset="0"/>
              </a:rPr>
              <a:t>3. A closer look at industry size</a:t>
            </a:r>
          </a:p>
          <a:p>
            <a:pPr marL="0" indent="0">
              <a:lnSpc>
                <a:spcPct val="100000"/>
              </a:lnSpc>
              <a:spcBef>
                <a:spcPts val="600"/>
              </a:spcBef>
              <a:buNone/>
            </a:pPr>
            <a:r>
              <a:rPr lang="en-US" b="1" dirty="0">
                <a:latin typeface="Book Antiqua" panose="02040602050305030304" pitchFamily="18" charset="0"/>
              </a:rPr>
              <a:t>    </a:t>
            </a: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0" indent="0">
              <a:lnSpc>
                <a:spcPct val="100000"/>
              </a:lnSpc>
              <a:spcBef>
                <a:spcPts val="600"/>
              </a:spcBef>
              <a:buNone/>
            </a:pPr>
            <a:endParaRPr lang="en-US" sz="1800"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2216467" y="2426996"/>
            <a:ext cx="7820025" cy="2524125"/>
          </a:xfrm>
          <a:prstGeom prst="rect">
            <a:avLst/>
          </a:prstGeom>
        </p:spPr>
      </p:pic>
      <p:sp>
        <p:nvSpPr>
          <p:cNvPr id="8" name="TextBox 7"/>
          <p:cNvSpPr txBox="1"/>
          <p:nvPr/>
        </p:nvSpPr>
        <p:spPr>
          <a:xfrm>
            <a:off x="1006680" y="4949785"/>
            <a:ext cx="7986320" cy="1908215"/>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Book Antiqua" panose="02040602050305030304" pitchFamily="18" charset="0"/>
              </a:rPr>
              <a:t>OLS FE regression</a:t>
            </a:r>
          </a:p>
          <a:p>
            <a:pPr marL="285750" indent="-285750">
              <a:buFont typeface="Arial" panose="020B0604020202020204" pitchFamily="34" charset="0"/>
              <a:buChar char="•"/>
            </a:pPr>
            <a:r>
              <a:rPr lang="en-US" sz="1600" dirty="0">
                <a:latin typeface="Book Antiqua" panose="02040602050305030304" pitchFamily="18" charset="0"/>
              </a:rPr>
              <a:t>Time trend</a:t>
            </a:r>
          </a:p>
          <a:p>
            <a:pPr marL="285750" indent="-285750">
              <a:buFont typeface="Arial" panose="020B0604020202020204" pitchFamily="34" charset="0"/>
              <a:buChar char="•"/>
            </a:pPr>
            <a:r>
              <a:rPr lang="en-US" sz="1600" dirty="0">
                <a:latin typeface="Book Antiqua" panose="02040602050305030304" pitchFamily="18" charset="0"/>
              </a:rPr>
              <a:t>Number of Funds</a:t>
            </a:r>
          </a:p>
          <a:p>
            <a:pPr marL="285750" indent="-285750">
              <a:buFont typeface="Arial" panose="020B0604020202020204" pitchFamily="34" charset="0"/>
              <a:buChar char="•"/>
            </a:pPr>
            <a:r>
              <a:rPr lang="en-US" sz="1600" dirty="0">
                <a:latin typeface="Book Antiqua" panose="02040602050305030304" pitchFamily="18" charset="0"/>
              </a:rPr>
              <a:t>Average Fund Size</a:t>
            </a:r>
          </a:p>
          <a:p>
            <a:endParaRPr lang="en-US" dirty="0">
              <a:latin typeface="Book Antiqua" panose="02040602050305030304" pitchFamily="18" charset="0"/>
            </a:endParaRPr>
          </a:p>
          <a:p>
            <a:endParaRPr lang="en-US" dirty="0">
              <a:latin typeface="Book Antiqua" panose="02040602050305030304" pitchFamily="18" charset="0"/>
            </a:endParaRPr>
          </a:p>
          <a:p>
            <a:endParaRPr lang="en-US" dirty="0"/>
          </a:p>
        </p:txBody>
      </p:sp>
    </p:spTree>
    <p:extLst>
      <p:ext uri="{BB962C8B-B14F-4D97-AF65-F5344CB8AC3E}">
        <p14:creationId xmlns:p14="http://schemas.microsoft.com/office/powerpoint/2010/main" val="3820283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Empirical results</a:t>
            </a:r>
          </a:p>
        </p:txBody>
      </p:sp>
      <p:sp>
        <p:nvSpPr>
          <p:cNvPr id="3" name="Content Placeholder 2"/>
          <p:cNvSpPr>
            <a:spLocks noGrp="1"/>
          </p:cNvSpPr>
          <p:nvPr>
            <p:ph idx="1"/>
          </p:nvPr>
        </p:nvSpPr>
        <p:spPr>
          <a:xfrm>
            <a:off x="1097280" y="1936575"/>
            <a:ext cx="10561320" cy="4374773"/>
          </a:xfrm>
        </p:spPr>
        <p:txBody>
          <a:bodyPr>
            <a:normAutofit/>
          </a:bodyPr>
          <a:lstStyle/>
          <a:p>
            <a:pPr marL="0" indent="0">
              <a:lnSpc>
                <a:spcPct val="100000"/>
              </a:lnSpc>
              <a:spcBef>
                <a:spcPts val="600"/>
              </a:spcBef>
              <a:buNone/>
            </a:pPr>
            <a:r>
              <a:rPr lang="en-US" b="1" dirty="0">
                <a:latin typeface="Book Antiqua" panose="02040602050305030304" pitchFamily="18" charset="0"/>
              </a:rPr>
              <a:t>4. Size-performance relation</a:t>
            </a:r>
          </a:p>
          <a:p>
            <a:pPr marL="0" indent="0">
              <a:lnSpc>
                <a:spcPct val="100000"/>
              </a:lnSpc>
              <a:spcBef>
                <a:spcPts val="600"/>
              </a:spcBef>
              <a:buNone/>
            </a:pPr>
            <a:r>
              <a:rPr lang="en-US" b="1" dirty="0">
                <a:latin typeface="Book Antiqua" panose="02040602050305030304" pitchFamily="18" charset="0"/>
              </a:rPr>
              <a:t>    </a:t>
            </a: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0" indent="0">
              <a:lnSpc>
                <a:spcPct val="100000"/>
              </a:lnSpc>
              <a:spcBef>
                <a:spcPts val="600"/>
              </a:spcBef>
              <a:buNone/>
            </a:pPr>
            <a:endParaRPr lang="en-US" sz="1800" dirty="0">
              <a:latin typeface="Book Antiqua" panose="02040602050305030304" pitchFamily="18" charset="0"/>
            </a:endParaRPr>
          </a:p>
        </p:txBody>
      </p:sp>
      <p:pic>
        <p:nvPicPr>
          <p:cNvPr id="5" name="Picture 4"/>
          <p:cNvPicPr>
            <a:picLocks noChangeAspect="1"/>
          </p:cNvPicPr>
          <p:nvPr/>
        </p:nvPicPr>
        <p:blipFill>
          <a:blip r:embed="rId2"/>
          <a:stretch>
            <a:fillRect/>
          </a:stretch>
        </p:blipFill>
        <p:spPr>
          <a:xfrm>
            <a:off x="484884" y="2239309"/>
            <a:ext cx="6623589" cy="4072039"/>
          </a:xfrm>
          <a:prstGeom prst="rect">
            <a:avLst/>
          </a:prstGeom>
        </p:spPr>
      </p:pic>
      <p:sp>
        <p:nvSpPr>
          <p:cNvPr id="7" name="TextBox 6"/>
          <p:cNvSpPr txBox="1"/>
          <p:nvPr/>
        </p:nvSpPr>
        <p:spPr>
          <a:xfrm>
            <a:off x="6932304" y="2415477"/>
            <a:ext cx="4820672" cy="246221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ook Antiqua" panose="02040602050305030304" pitchFamily="18" charset="0"/>
              </a:rPr>
              <a:t>The negative relation between industry size and fund performance is stronger for funds that have </a:t>
            </a:r>
            <a:r>
              <a:rPr lang="en-US" u="sng" dirty="0">
                <a:latin typeface="Book Antiqua" panose="02040602050305030304" pitchFamily="18" charset="0"/>
              </a:rPr>
              <a:t>high volatility </a:t>
            </a:r>
            <a:r>
              <a:rPr lang="en-US" dirty="0">
                <a:latin typeface="Book Antiqua" panose="02040602050305030304" pitchFamily="18" charset="0"/>
              </a:rPr>
              <a:t>and </a:t>
            </a:r>
            <a:r>
              <a:rPr lang="en-US" u="sng" dirty="0">
                <a:latin typeface="Book Antiqua" panose="02040602050305030304" pitchFamily="18" charset="0"/>
              </a:rPr>
              <a:t>high turnover</a:t>
            </a:r>
          </a:p>
          <a:p>
            <a:pPr marL="285750" indent="-285750">
              <a:buFont typeface="Arial" panose="020B0604020202020204" pitchFamily="34" charset="0"/>
              <a:buChar char="•"/>
            </a:pPr>
            <a:endParaRPr lang="en-US" u="sng" dirty="0">
              <a:latin typeface="Book Antiqua" panose="02040602050305030304" pitchFamily="18" charset="0"/>
            </a:endParaRPr>
          </a:p>
          <a:p>
            <a:pPr marL="285750" indent="-285750">
              <a:buFont typeface="Arial" panose="020B0604020202020204" pitchFamily="34" charset="0"/>
              <a:buChar char="•"/>
            </a:pPr>
            <a:r>
              <a:rPr lang="en-US" dirty="0">
                <a:latin typeface="Book Antiqua" panose="02040602050305030304" pitchFamily="18" charset="0"/>
              </a:rPr>
              <a:t>The relation is also marginally stronger for small cap funds</a:t>
            </a:r>
            <a:endParaRPr lang="en-US" sz="1400" dirty="0">
              <a:latin typeface="Book Antiqua" panose="02040602050305030304" pitchFamily="18" charset="0"/>
            </a:endParaRPr>
          </a:p>
          <a:p>
            <a:endParaRPr lang="en-US" sz="1400" dirty="0">
              <a:latin typeface="Book Antiqua" panose="02040602050305030304" pitchFamily="18" charset="0"/>
            </a:endParaRPr>
          </a:p>
          <a:p>
            <a:endParaRPr lang="en-US" sz="1400" dirty="0"/>
          </a:p>
        </p:txBody>
      </p:sp>
    </p:spTree>
    <p:extLst>
      <p:ext uri="{BB962C8B-B14F-4D97-AF65-F5344CB8AC3E}">
        <p14:creationId xmlns:p14="http://schemas.microsoft.com/office/powerpoint/2010/main" val="3495202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Content</a:t>
            </a:r>
          </a:p>
        </p:txBody>
      </p:sp>
      <p:sp>
        <p:nvSpPr>
          <p:cNvPr id="3" name="Content Placeholder 2"/>
          <p:cNvSpPr>
            <a:spLocks noGrp="1"/>
          </p:cNvSpPr>
          <p:nvPr>
            <p:ph idx="1"/>
          </p:nvPr>
        </p:nvSpPr>
        <p:spPr/>
        <p:txBody>
          <a:bodyPr/>
          <a:lstStyle/>
          <a:p>
            <a:pPr>
              <a:lnSpc>
                <a:spcPct val="150000"/>
              </a:lnSpc>
              <a:buFont typeface="Arial" panose="020B0604020202020204" pitchFamily="34" charset="0"/>
              <a:buChar char="•"/>
            </a:pPr>
            <a:r>
              <a:rPr lang="en-US" b="1" dirty="0">
                <a:latin typeface="Book Antiqua" panose="02040602050305030304" pitchFamily="18" charset="0"/>
              </a:rPr>
              <a:t> Introduction</a:t>
            </a:r>
          </a:p>
          <a:p>
            <a:pPr>
              <a:lnSpc>
                <a:spcPct val="150000"/>
              </a:lnSpc>
              <a:buFont typeface="Arial" panose="020B0604020202020204" pitchFamily="34" charset="0"/>
              <a:buChar char="•"/>
            </a:pPr>
            <a:r>
              <a:rPr lang="en-US" altLang="zh-CN" b="1" dirty="0">
                <a:latin typeface="Book Antiqua" panose="02040602050305030304" pitchFamily="18" charset="0"/>
              </a:rPr>
              <a:t> Methodology</a:t>
            </a:r>
          </a:p>
          <a:p>
            <a:pPr>
              <a:lnSpc>
                <a:spcPct val="150000"/>
              </a:lnSpc>
              <a:buFont typeface="Arial" panose="020B0604020202020204" pitchFamily="34" charset="0"/>
              <a:buChar char="•"/>
            </a:pPr>
            <a:r>
              <a:rPr lang="en-US" altLang="zh-CN" b="1" dirty="0">
                <a:latin typeface="Book Antiqua" panose="02040602050305030304" pitchFamily="18" charset="0"/>
              </a:rPr>
              <a:t> Data</a:t>
            </a:r>
          </a:p>
          <a:p>
            <a:pPr>
              <a:lnSpc>
                <a:spcPct val="150000"/>
              </a:lnSpc>
              <a:buFont typeface="Arial" panose="020B0604020202020204" pitchFamily="34" charset="0"/>
              <a:buChar char="•"/>
            </a:pPr>
            <a:r>
              <a:rPr lang="en-US" altLang="zh-CN" b="1" dirty="0">
                <a:latin typeface="Book Antiqua" panose="02040602050305030304" pitchFamily="18" charset="0"/>
              </a:rPr>
              <a:t> Results</a:t>
            </a:r>
          </a:p>
          <a:p>
            <a:pPr>
              <a:lnSpc>
                <a:spcPct val="150000"/>
              </a:lnSpc>
              <a:buFont typeface="Arial" panose="020B0604020202020204" pitchFamily="34" charset="0"/>
              <a:buChar char="•"/>
            </a:pPr>
            <a:r>
              <a:rPr lang="en-US" altLang="zh-CN" b="1" dirty="0">
                <a:latin typeface="Book Antiqua" panose="02040602050305030304" pitchFamily="18" charset="0"/>
              </a:rPr>
              <a:t> Conclusion</a:t>
            </a:r>
          </a:p>
          <a:p>
            <a:pPr>
              <a:lnSpc>
                <a:spcPct val="150000"/>
              </a:lnSpc>
              <a:buFont typeface="Arial" panose="020B0604020202020204" pitchFamily="34" charset="0"/>
              <a:buChar char="•"/>
            </a:pPr>
            <a:r>
              <a:rPr lang="en-US" altLang="zh-CN" b="1" dirty="0">
                <a:latin typeface="Book Antiqua" panose="02040602050305030304" pitchFamily="18" charset="0"/>
              </a:rPr>
              <a:t> </a:t>
            </a:r>
            <a:r>
              <a:rPr lang="en-US" altLang="zh-CN" b="1" u="sng" dirty="0">
                <a:latin typeface="Book Antiqua" panose="02040602050305030304" pitchFamily="18" charset="0"/>
              </a:rPr>
              <a:t>My opinion</a:t>
            </a:r>
          </a:p>
          <a:p>
            <a:pPr marL="0" indent="0">
              <a:buNone/>
            </a:pPr>
            <a:endParaRPr lang="en-US" dirty="0">
              <a:latin typeface="Book Antiqua" panose="02040602050305030304" pitchFamily="18" charset="0"/>
            </a:endParaRPr>
          </a:p>
        </p:txBody>
      </p:sp>
    </p:spTree>
    <p:extLst>
      <p:ext uri="{BB962C8B-B14F-4D97-AF65-F5344CB8AC3E}">
        <p14:creationId xmlns:p14="http://schemas.microsoft.com/office/powerpoint/2010/main" val="2963032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r="69895"/>
          <a:stretch/>
        </p:blipFill>
        <p:spPr>
          <a:xfrm>
            <a:off x="923358" y="2002713"/>
            <a:ext cx="2083398" cy="4308634"/>
          </a:xfrm>
          <a:prstGeom prst="rect">
            <a:avLst/>
          </a:prstGeom>
        </p:spPr>
      </p:pic>
      <p:pic>
        <p:nvPicPr>
          <p:cNvPr id="10" name="Picture 9"/>
          <p:cNvPicPr>
            <a:picLocks noChangeAspect="1"/>
          </p:cNvPicPr>
          <p:nvPr/>
        </p:nvPicPr>
        <p:blipFill rotWithShape="1">
          <a:blip r:embed="rId2"/>
          <a:srcRect l="80827"/>
          <a:stretch/>
        </p:blipFill>
        <p:spPr>
          <a:xfrm>
            <a:off x="2989978" y="2002713"/>
            <a:ext cx="1326860" cy="4308634"/>
          </a:xfrm>
          <a:prstGeom prst="rect">
            <a:avLst/>
          </a:prstGeom>
        </p:spPr>
      </p:pic>
      <p:sp>
        <p:nvSpPr>
          <p:cNvPr id="2" name="Title 1"/>
          <p:cNvSpPr>
            <a:spLocks noGrp="1"/>
          </p:cNvSpPr>
          <p:nvPr>
            <p:ph type="title"/>
          </p:nvPr>
        </p:nvSpPr>
        <p:spPr/>
        <p:txBody>
          <a:bodyPr/>
          <a:lstStyle/>
          <a:p>
            <a:r>
              <a:rPr lang="en-US" dirty="0">
                <a:latin typeface="Book Antiqua" panose="02040602050305030304" pitchFamily="18" charset="0"/>
              </a:rPr>
              <a:t>Empirical results</a:t>
            </a:r>
          </a:p>
        </p:txBody>
      </p:sp>
      <p:sp>
        <p:nvSpPr>
          <p:cNvPr id="3" name="Content Placeholder 2"/>
          <p:cNvSpPr>
            <a:spLocks noGrp="1"/>
          </p:cNvSpPr>
          <p:nvPr>
            <p:ph idx="1"/>
          </p:nvPr>
        </p:nvSpPr>
        <p:spPr>
          <a:xfrm>
            <a:off x="1097280" y="1726850"/>
            <a:ext cx="10561320" cy="4374773"/>
          </a:xfrm>
        </p:spPr>
        <p:txBody>
          <a:bodyPr>
            <a:normAutofit/>
          </a:bodyPr>
          <a:lstStyle/>
          <a:p>
            <a:pPr marL="0" indent="0">
              <a:lnSpc>
                <a:spcPct val="100000"/>
              </a:lnSpc>
              <a:spcBef>
                <a:spcPts val="600"/>
              </a:spcBef>
              <a:buNone/>
            </a:pPr>
            <a:r>
              <a:rPr lang="en-US" b="1" dirty="0">
                <a:latin typeface="Book Antiqua" panose="02040602050305030304" pitchFamily="18" charset="0"/>
              </a:rPr>
              <a:t>5. The evolution of fund skill</a:t>
            </a:r>
          </a:p>
          <a:p>
            <a:pPr marL="0" indent="0">
              <a:lnSpc>
                <a:spcPct val="100000"/>
              </a:lnSpc>
              <a:spcBef>
                <a:spcPts val="600"/>
              </a:spcBef>
              <a:buNone/>
            </a:pPr>
            <a:r>
              <a:rPr lang="en-US" b="1" dirty="0">
                <a:latin typeface="Book Antiqua" panose="02040602050305030304" pitchFamily="18" charset="0"/>
              </a:rPr>
              <a:t>    </a:t>
            </a: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0" indent="0">
              <a:lnSpc>
                <a:spcPct val="100000"/>
              </a:lnSpc>
              <a:spcBef>
                <a:spcPts val="600"/>
              </a:spcBef>
              <a:buNone/>
            </a:pPr>
            <a:endParaRPr lang="en-US" sz="1800" dirty="0">
              <a:latin typeface="Book Antiqua" panose="02040602050305030304" pitchFamily="18" charset="0"/>
            </a:endParaRPr>
          </a:p>
        </p:txBody>
      </p:sp>
      <p:sp>
        <p:nvSpPr>
          <p:cNvPr id="4" name="Rectangle 3"/>
          <p:cNvSpPr/>
          <p:nvPr/>
        </p:nvSpPr>
        <p:spPr>
          <a:xfrm>
            <a:off x="2927758" y="2046779"/>
            <a:ext cx="687897" cy="42114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4488251" y="1742326"/>
            <a:ext cx="4378771" cy="4490374"/>
          </a:xfrm>
          <a:prstGeom prst="rect">
            <a:avLst/>
          </a:prstGeom>
        </p:spPr>
      </p:pic>
      <p:cxnSp>
        <p:nvCxnSpPr>
          <p:cNvPr id="14" name="Straight Arrow Connector 13"/>
          <p:cNvCxnSpPr>
            <a:stCxn id="4" idx="3"/>
          </p:cNvCxnSpPr>
          <p:nvPr/>
        </p:nvCxnSpPr>
        <p:spPr>
          <a:xfrm flipV="1">
            <a:off x="3615655" y="4152482"/>
            <a:ext cx="1073791"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649050" y="2252423"/>
            <a:ext cx="3009550" cy="1569660"/>
          </a:xfrm>
          <a:prstGeom prst="rect">
            <a:avLst/>
          </a:prstGeom>
          <a:noFill/>
        </p:spPr>
        <p:txBody>
          <a:bodyPr wrap="square" rtlCol="0">
            <a:spAutoFit/>
          </a:bodyPr>
          <a:lstStyle/>
          <a:p>
            <a:r>
              <a:rPr lang="en-US" dirty="0">
                <a:latin typeface="Book Antiqua" panose="02040602050305030304" pitchFamily="18" charset="0"/>
              </a:rPr>
              <a:t>Funds have become more skilled over time, especially the above-average funds</a:t>
            </a:r>
            <a:endParaRPr lang="en-US" u="sng" dirty="0">
              <a:latin typeface="Book Antiqua" panose="02040602050305030304" pitchFamily="18" charset="0"/>
            </a:endParaRPr>
          </a:p>
          <a:p>
            <a:endParaRPr lang="en-US" sz="1400" dirty="0">
              <a:latin typeface="Book Antiqua" panose="02040602050305030304" pitchFamily="18" charset="0"/>
            </a:endParaRPr>
          </a:p>
          <a:p>
            <a:endParaRPr lang="en-US" sz="1400" dirty="0">
              <a:latin typeface="Book Antiqua" panose="02040602050305030304" pitchFamily="18" charset="0"/>
            </a:endParaRPr>
          </a:p>
          <a:p>
            <a:endParaRPr lang="en-US" sz="1400" dirty="0"/>
          </a:p>
        </p:txBody>
      </p:sp>
    </p:spTree>
    <p:extLst>
      <p:ext uri="{BB962C8B-B14F-4D97-AF65-F5344CB8AC3E}">
        <p14:creationId xmlns:p14="http://schemas.microsoft.com/office/powerpoint/2010/main" val="3102803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Empirical results</a:t>
            </a:r>
          </a:p>
        </p:txBody>
      </p:sp>
      <p:sp>
        <p:nvSpPr>
          <p:cNvPr id="3" name="Content Placeholder 2"/>
          <p:cNvSpPr>
            <a:spLocks noGrp="1"/>
          </p:cNvSpPr>
          <p:nvPr>
            <p:ph idx="1"/>
          </p:nvPr>
        </p:nvSpPr>
        <p:spPr>
          <a:xfrm>
            <a:off x="1097280" y="1726850"/>
            <a:ext cx="10561320" cy="4374773"/>
          </a:xfrm>
        </p:spPr>
        <p:txBody>
          <a:bodyPr>
            <a:normAutofit/>
          </a:bodyPr>
          <a:lstStyle/>
          <a:p>
            <a:pPr marL="0" indent="0">
              <a:lnSpc>
                <a:spcPct val="100000"/>
              </a:lnSpc>
              <a:spcBef>
                <a:spcPts val="600"/>
              </a:spcBef>
              <a:buNone/>
            </a:pPr>
            <a:r>
              <a:rPr lang="en-US" b="1" dirty="0">
                <a:latin typeface="Book Antiqua" panose="02040602050305030304" pitchFamily="18" charset="0"/>
              </a:rPr>
              <a:t>5. The evolution of fund skill</a:t>
            </a:r>
          </a:p>
          <a:p>
            <a:pPr marL="0" indent="0">
              <a:lnSpc>
                <a:spcPct val="100000"/>
              </a:lnSpc>
              <a:spcBef>
                <a:spcPts val="600"/>
              </a:spcBef>
              <a:buNone/>
            </a:pPr>
            <a:r>
              <a:rPr lang="en-US" b="1" dirty="0">
                <a:latin typeface="Book Antiqua" panose="02040602050305030304" pitchFamily="18" charset="0"/>
              </a:rPr>
              <a:t>    </a:t>
            </a: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0" indent="0">
              <a:lnSpc>
                <a:spcPct val="100000"/>
              </a:lnSpc>
              <a:spcBef>
                <a:spcPts val="600"/>
              </a:spcBef>
              <a:buNone/>
            </a:pPr>
            <a:endParaRPr lang="en-US" sz="1800" dirty="0">
              <a:latin typeface="Book Antiqua" panose="02040602050305030304" pitchFamily="18" charset="0"/>
            </a:endParaRPr>
          </a:p>
        </p:txBody>
      </p:sp>
      <p:pic>
        <p:nvPicPr>
          <p:cNvPr id="12" name="Picture 11"/>
          <p:cNvPicPr>
            <a:picLocks noChangeAspect="1"/>
          </p:cNvPicPr>
          <p:nvPr/>
        </p:nvPicPr>
        <p:blipFill>
          <a:blip r:embed="rId2"/>
          <a:stretch>
            <a:fillRect/>
          </a:stretch>
        </p:blipFill>
        <p:spPr>
          <a:xfrm>
            <a:off x="271034" y="2052719"/>
            <a:ext cx="3948273" cy="4048904"/>
          </a:xfrm>
          <a:prstGeom prst="rect">
            <a:avLst/>
          </a:prstGeom>
        </p:spPr>
      </p:pic>
      <p:sp>
        <p:nvSpPr>
          <p:cNvPr id="15" name="TextBox 14"/>
          <p:cNvSpPr txBox="1"/>
          <p:nvPr/>
        </p:nvSpPr>
        <p:spPr>
          <a:xfrm>
            <a:off x="8634873" y="3177607"/>
            <a:ext cx="3168437" cy="1846659"/>
          </a:xfrm>
          <a:prstGeom prst="rect">
            <a:avLst/>
          </a:prstGeom>
          <a:noFill/>
        </p:spPr>
        <p:txBody>
          <a:bodyPr wrap="square" rtlCol="0">
            <a:spAutoFit/>
          </a:bodyPr>
          <a:lstStyle/>
          <a:p>
            <a:r>
              <a:rPr lang="en-US" dirty="0">
                <a:latin typeface="Book Antiqua" panose="02040602050305030304" pitchFamily="18" charset="0"/>
              </a:rPr>
              <a:t>Funds have become more skilled over time, yet this improvement failed to boost fund performance</a:t>
            </a:r>
            <a:endParaRPr lang="en-US" u="sng" dirty="0">
              <a:latin typeface="Book Antiqua" panose="02040602050305030304" pitchFamily="18" charset="0"/>
            </a:endParaRPr>
          </a:p>
          <a:p>
            <a:endParaRPr lang="en-US" sz="1400" dirty="0">
              <a:latin typeface="Book Antiqua" panose="02040602050305030304" pitchFamily="18" charset="0"/>
            </a:endParaRPr>
          </a:p>
          <a:p>
            <a:endParaRPr lang="en-US" sz="1400" dirty="0">
              <a:latin typeface="Book Antiqua" panose="02040602050305030304" pitchFamily="18" charset="0"/>
            </a:endParaRPr>
          </a:p>
          <a:p>
            <a:endParaRPr lang="en-US" sz="1400" dirty="0"/>
          </a:p>
        </p:txBody>
      </p:sp>
      <p:pic>
        <p:nvPicPr>
          <p:cNvPr id="5" name="Picture 4"/>
          <p:cNvPicPr>
            <a:picLocks noChangeAspect="1"/>
          </p:cNvPicPr>
          <p:nvPr/>
        </p:nvPicPr>
        <p:blipFill>
          <a:blip r:embed="rId3"/>
          <a:stretch>
            <a:fillRect/>
          </a:stretch>
        </p:blipFill>
        <p:spPr>
          <a:xfrm>
            <a:off x="3905288" y="2292801"/>
            <a:ext cx="4729585" cy="3568739"/>
          </a:xfrm>
          <a:prstGeom prst="rect">
            <a:avLst/>
          </a:prstGeom>
        </p:spPr>
      </p:pic>
    </p:spTree>
    <p:extLst>
      <p:ext uri="{BB962C8B-B14F-4D97-AF65-F5344CB8AC3E}">
        <p14:creationId xmlns:p14="http://schemas.microsoft.com/office/powerpoint/2010/main" val="2565056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Empirical results</a:t>
            </a:r>
          </a:p>
        </p:txBody>
      </p:sp>
      <p:sp>
        <p:nvSpPr>
          <p:cNvPr id="3" name="Content Placeholder 2"/>
          <p:cNvSpPr>
            <a:spLocks noGrp="1"/>
          </p:cNvSpPr>
          <p:nvPr>
            <p:ph idx="1"/>
          </p:nvPr>
        </p:nvSpPr>
        <p:spPr>
          <a:xfrm>
            <a:off x="1097280" y="1726850"/>
            <a:ext cx="10561320" cy="4374773"/>
          </a:xfrm>
        </p:spPr>
        <p:txBody>
          <a:bodyPr>
            <a:normAutofit/>
          </a:bodyPr>
          <a:lstStyle/>
          <a:p>
            <a:pPr marL="0" indent="0">
              <a:lnSpc>
                <a:spcPct val="100000"/>
              </a:lnSpc>
              <a:spcBef>
                <a:spcPts val="600"/>
              </a:spcBef>
              <a:buNone/>
            </a:pPr>
            <a:r>
              <a:rPr lang="en-US" b="1" dirty="0">
                <a:latin typeface="Book Antiqua" panose="02040602050305030304" pitchFamily="18" charset="0"/>
              </a:rPr>
              <a:t>6. Performance Erosion over a fund’s lifetime</a:t>
            </a:r>
          </a:p>
          <a:p>
            <a:pPr marL="0" indent="0">
              <a:lnSpc>
                <a:spcPct val="100000"/>
              </a:lnSpc>
              <a:spcBef>
                <a:spcPts val="600"/>
              </a:spcBef>
              <a:buNone/>
            </a:pPr>
            <a:r>
              <a:rPr lang="en-US" b="1" dirty="0">
                <a:latin typeface="Book Antiqua" panose="02040602050305030304" pitchFamily="18" charset="0"/>
              </a:rPr>
              <a:t>    </a:t>
            </a: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0" indent="0">
              <a:lnSpc>
                <a:spcPct val="100000"/>
              </a:lnSpc>
              <a:spcBef>
                <a:spcPts val="600"/>
              </a:spcBef>
              <a:buNone/>
            </a:pPr>
            <a:endParaRPr lang="en-US" sz="1800" dirty="0">
              <a:latin typeface="Book Antiqua" panose="02040602050305030304" pitchFamily="18" charset="0"/>
            </a:endParaRPr>
          </a:p>
        </p:txBody>
      </p:sp>
      <p:pic>
        <p:nvPicPr>
          <p:cNvPr id="5" name="Picture 4"/>
          <p:cNvPicPr>
            <a:picLocks noChangeAspect="1"/>
          </p:cNvPicPr>
          <p:nvPr/>
        </p:nvPicPr>
        <p:blipFill>
          <a:blip r:embed="rId2"/>
          <a:stretch>
            <a:fillRect/>
          </a:stretch>
        </p:blipFill>
        <p:spPr>
          <a:xfrm>
            <a:off x="1097280" y="2153399"/>
            <a:ext cx="4951908" cy="3948224"/>
          </a:xfrm>
          <a:prstGeom prst="rect">
            <a:avLst/>
          </a:prstGeom>
        </p:spPr>
      </p:pic>
      <p:sp>
        <p:nvSpPr>
          <p:cNvPr id="11" name="TextBox 10"/>
          <p:cNvSpPr txBox="1"/>
          <p:nvPr/>
        </p:nvSpPr>
        <p:spPr>
          <a:xfrm>
            <a:off x="6049188" y="2361479"/>
            <a:ext cx="5609412" cy="3139321"/>
          </a:xfrm>
          <a:prstGeom prst="rect">
            <a:avLst/>
          </a:prstGeom>
          <a:noFill/>
        </p:spPr>
        <p:txBody>
          <a:bodyPr wrap="square" rtlCol="0">
            <a:spAutoFit/>
          </a:bodyPr>
          <a:lstStyle/>
          <a:p>
            <a:r>
              <a:rPr lang="en-US" dirty="0">
                <a:latin typeface="Book Antiqua" panose="02040602050305030304" pitchFamily="18" charset="0"/>
              </a:rPr>
              <a:t>The figure plots fund age fixed effects in </a:t>
            </a:r>
            <a:r>
              <a:rPr lang="en-US" i="1" dirty="0" err="1">
                <a:latin typeface="Book Antiqua" panose="02040602050305030304" pitchFamily="18" charset="0"/>
              </a:rPr>
              <a:t>GrossR</a:t>
            </a:r>
            <a:endParaRPr lang="en-US" i="1" dirty="0">
              <a:latin typeface="Book Antiqua" panose="02040602050305030304" pitchFamily="18" charset="0"/>
            </a:endParaRPr>
          </a:p>
          <a:p>
            <a:endParaRPr lang="en-US" dirty="0">
              <a:latin typeface="Book Antiqua" panose="02040602050305030304" pitchFamily="18" charset="0"/>
            </a:endParaRPr>
          </a:p>
          <a:p>
            <a:r>
              <a:rPr lang="en-US" dirty="0">
                <a:latin typeface="Book Antiqua" panose="02040602050305030304" pitchFamily="18" charset="0"/>
              </a:rPr>
              <a:t>Fund performance declines over a typical fund’s lifetime</a:t>
            </a:r>
          </a:p>
          <a:p>
            <a:endParaRPr lang="en-US" dirty="0">
              <a:latin typeface="Book Antiqua" panose="02040602050305030304" pitchFamily="18" charset="0"/>
            </a:endParaRPr>
          </a:p>
          <a:p>
            <a:r>
              <a:rPr lang="en-US" dirty="0">
                <a:latin typeface="Book Antiqua" panose="02040602050305030304" pitchFamily="18" charset="0"/>
              </a:rPr>
              <a:t>Further support for this negative age-performance relation comes from a panel regression of </a:t>
            </a:r>
            <a:r>
              <a:rPr lang="en-US" i="1" dirty="0" err="1">
                <a:latin typeface="Book Antiqua" panose="02040602050305030304" pitchFamily="18" charset="0"/>
              </a:rPr>
              <a:t>GrossR</a:t>
            </a:r>
            <a:r>
              <a:rPr lang="en-US" dirty="0">
                <a:latin typeface="Book Antiqua" panose="02040602050305030304" pitchFamily="18" charset="0"/>
              </a:rPr>
              <a:t> on </a:t>
            </a:r>
            <a:r>
              <a:rPr lang="en-US" i="1" dirty="0" err="1">
                <a:latin typeface="Book Antiqua" panose="02040602050305030304" pitchFamily="18" charset="0"/>
              </a:rPr>
              <a:t>FundAge</a:t>
            </a:r>
            <a:endParaRPr lang="en-US" i="1"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a:p>
            <a:endParaRPr lang="en-US" dirty="0"/>
          </a:p>
        </p:txBody>
      </p:sp>
    </p:spTree>
    <p:extLst>
      <p:ext uri="{BB962C8B-B14F-4D97-AF65-F5344CB8AC3E}">
        <p14:creationId xmlns:p14="http://schemas.microsoft.com/office/powerpoint/2010/main" val="3158885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r="69895"/>
          <a:stretch/>
        </p:blipFill>
        <p:spPr>
          <a:xfrm>
            <a:off x="923358" y="2002713"/>
            <a:ext cx="2083398" cy="4308634"/>
          </a:xfrm>
          <a:prstGeom prst="rect">
            <a:avLst/>
          </a:prstGeom>
        </p:spPr>
      </p:pic>
      <p:pic>
        <p:nvPicPr>
          <p:cNvPr id="10" name="Picture 9"/>
          <p:cNvPicPr>
            <a:picLocks noChangeAspect="1"/>
          </p:cNvPicPr>
          <p:nvPr/>
        </p:nvPicPr>
        <p:blipFill rotWithShape="1">
          <a:blip r:embed="rId2"/>
          <a:srcRect l="80827"/>
          <a:stretch/>
        </p:blipFill>
        <p:spPr>
          <a:xfrm>
            <a:off x="2989978" y="2002713"/>
            <a:ext cx="1326860" cy="4308634"/>
          </a:xfrm>
          <a:prstGeom prst="rect">
            <a:avLst/>
          </a:prstGeom>
        </p:spPr>
      </p:pic>
      <p:sp>
        <p:nvSpPr>
          <p:cNvPr id="2" name="Title 1"/>
          <p:cNvSpPr>
            <a:spLocks noGrp="1"/>
          </p:cNvSpPr>
          <p:nvPr>
            <p:ph type="title"/>
          </p:nvPr>
        </p:nvSpPr>
        <p:spPr/>
        <p:txBody>
          <a:bodyPr/>
          <a:lstStyle/>
          <a:p>
            <a:r>
              <a:rPr lang="en-US" dirty="0">
                <a:latin typeface="Book Antiqua" panose="02040602050305030304" pitchFamily="18" charset="0"/>
              </a:rPr>
              <a:t>Empirical results</a:t>
            </a:r>
          </a:p>
        </p:txBody>
      </p:sp>
      <p:sp>
        <p:nvSpPr>
          <p:cNvPr id="3" name="Content Placeholder 2"/>
          <p:cNvSpPr>
            <a:spLocks noGrp="1"/>
          </p:cNvSpPr>
          <p:nvPr>
            <p:ph idx="1"/>
          </p:nvPr>
        </p:nvSpPr>
        <p:spPr>
          <a:xfrm>
            <a:off x="1097280" y="1726850"/>
            <a:ext cx="10561320" cy="4374773"/>
          </a:xfrm>
        </p:spPr>
        <p:txBody>
          <a:bodyPr>
            <a:normAutofit/>
          </a:bodyPr>
          <a:lstStyle/>
          <a:p>
            <a:pPr marL="0" indent="0">
              <a:lnSpc>
                <a:spcPct val="100000"/>
              </a:lnSpc>
              <a:spcBef>
                <a:spcPts val="600"/>
              </a:spcBef>
              <a:buNone/>
            </a:pPr>
            <a:r>
              <a:rPr lang="en-US" b="1" dirty="0">
                <a:latin typeface="Book Antiqua" panose="02040602050305030304" pitchFamily="18" charset="0"/>
              </a:rPr>
              <a:t>6. Performance Erosion over a fund’s lifetime</a:t>
            </a:r>
          </a:p>
          <a:p>
            <a:pPr marL="0" indent="0">
              <a:lnSpc>
                <a:spcPct val="100000"/>
              </a:lnSpc>
              <a:spcBef>
                <a:spcPts val="600"/>
              </a:spcBef>
              <a:buNone/>
            </a:pPr>
            <a:r>
              <a:rPr lang="en-US" b="1" dirty="0">
                <a:latin typeface="Book Antiqua" panose="02040602050305030304" pitchFamily="18" charset="0"/>
              </a:rPr>
              <a:t>    </a:t>
            </a: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0" indent="0">
              <a:lnSpc>
                <a:spcPct val="100000"/>
              </a:lnSpc>
              <a:spcBef>
                <a:spcPts val="600"/>
              </a:spcBef>
              <a:buNone/>
            </a:pPr>
            <a:endParaRPr lang="en-US" sz="1800" dirty="0">
              <a:latin typeface="Book Antiqua" panose="02040602050305030304" pitchFamily="18" charset="0"/>
            </a:endParaRPr>
          </a:p>
        </p:txBody>
      </p:sp>
      <p:sp>
        <p:nvSpPr>
          <p:cNvPr id="4" name="Rectangle 3"/>
          <p:cNvSpPr/>
          <p:nvPr/>
        </p:nvSpPr>
        <p:spPr>
          <a:xfrm>
            <a:off x="3590489" y="2055168"/>
            <a:ext cx="687897" cy="42114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7069044" y="2232748"/>
            <a:ext cx="3568161" cy="4033827"/>
          </a:xfrm>
          <a:prstGeom prst="rect">
            <a:avLst/>
          </a:prstGeom>
        </p:spPr>
      </p:pic>
      <p:cxnSp>
        <p:nvCxnSpPr>
          <p:cNvPr id="8" name="Straight Arrow Connector 7"/>
          <p:cNvCxnSpPr/>
          <p:nvPr/>
        </p:nvCxnSpPr>
        <p:spPr>
          <a:xfrm flipV="1">
            <a:off x="4290924" y="4157030"/>
            <a:ext cx="2778120"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4452308" y="3952742"/>
            <a:ext cx="2442814" cy="191177"/>
          </a:xfrm>
          <a:prstGeom prst="rect">
            <a:avLst/>
          </a:prstGeom>
        </p:spPr>
      </p:pic>
    </p:spTree>
    <p:extLst>
      <p:ext uri="{BB962C8B-B14F-4D97-AF65-F5344CB8AC3E}">
        <p14:creationId xmlns:p14="http://schemas.microsoft.com/office/powerpoint/2010/main" val="453758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Empirical results</a:t>
            </a:r>
          </a:p>
        </p:txBody>
      </p:sp>
      <p:sp>
        <p:nvSpPr>
          <p:cNvPr id="3" name="Content Placeholder 2"/>
          <p:cNvSpPr>
            <a:spLocks noGrp="1"/>
          </p:cNvSpPr>
          <p:nvPr>
            <p:ph idx="1"/>
          </p:nvPr>
        </p:nvSpPr>
        <p:spPr>
          <a:xfrm>
            <a:off x="1097280" y="1726850"/>
            <a:ext cx="10561320" cy="4374773"/>
          </a:xfrm>
        </p:spPr>
        <p:txBody>
          <a:bodyPr>
            <a:normAutofit/>
          </a:bodyPr>
          <a:lstStyle/>
          <a:p>
            <a:pPr marL="0" indent="0">
              <a:lnSpc>
                <a:spcPct val="100000"/>
              </a:lnSpc>
              <a:spcBef>
                <a:spcPts val="600"/>
              </a:spcBef>
              <a:buNone/>
            </a:pPr>
            <a:r>
              <a:rPr lang="en-US" b="1" dirty="0">
                <a:latin typeface="Book Antiqua" panose="02040602050305030304" pitchFamily="18" charset="0"/>
              </a:rPr>
              <a:t>7. Age-based investment strategies</a:t>
            </a:r>
          </a:p>
          <a:p>
            <a:pPr marL="0" indent="0">
              <a:lnSpc>
                <a:spcPct val="100000"/>
              </a:lnSpc>
              <a:spcBef>
                <a:spcPts val="600"/>
              </a:spcBef>
              <a:buNone/>
            </a:pPr>
            <a:r>
              <a:rPr lang="en-US" b="1" dirty="0">
                <a:latin typeface="Book Antiqua" panose="02040602050305030304" pitchFamily="18" charset="0"/>
              </a:rPr>
              <a:t>    </a:t>
            </a: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457200" indent="-457200">
              <a:lnSpc>
                <a:spcPct val="100000"/>
              </a:lnSpc>
              <a:spcBef>
                <a:spcPts val="600"/>
              </a:spcBef>
              <a:buAutoNum type="arabicPeriod"/>
            </a:pPr>
            <a:endParaRPr lang="en-US" b="1" dirty="0">
              <a:latin typeface="Book Antiqua" panose="02040602050305030304" pitchFamily="18" charset="0"/>
            </a:endParaRPr>
          </a:p>
          <a:p>
            <a:pPr marL="0" indent="0">
              <a:lnSpc>
                <a:spcPct val="100000"/>
              </a:lnSpc>
              <a:spcBef>
                <a:spcPts val="600"/>
              </a:spcBef>
              <a:buNone/>
            </a:pPr>
            <a:endParaRPr lang="en-US" sz="1800"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1020092" y="2313919"/>
            <a:ext cx="10067925" cy="2028825"/>
          </a:xfrm>
          <a:prstGeom prst="rect">
            <a:avLst/>
          </a:prstGeom>
        </p:spPr>
      </p:pic>
      <p:sp>
        <p:nvSpPr>
          <p:cNvPr id="6" name="TextBox 5"/>
          <p:cNvSpPr txBox="1"/>
          <p:nvPr/>
        </p:nvSpPr>
        <p:spPr>
          <a:xfrm>
            <a:off x="1097280" y="4679624"/>
            <a:ext cx="10058400" cy="923330"/>
          </a:xfrm>
          <a:prstGeom prst="rect">
            <a:avLst/>
          </a:prstGeom>
          <a:noFill/>
        </p:spPr>
        <p:txBody>
          <a:bodyPr wrap="square" rtlCol="0">
            <a:spAutoFit/>
          </a:bodyPr>
          <a:lstStyle/>
          <a:p>
            <a:r>
              <a:rPr lang="en-US" dirty="0">
                <a:latin typeface="Book Antiqua" panose="02040602050305030304" pitchFamily="18" charset="0"/>
              </a:rPr>
              <a:t>All six young-minus-old differences in gross returns are positive, and four of them are statistically significant.</a:t>
            </a:r>
          </a:p>
          <a:p>
            <a:endParaRPr lang="en-US" dirty="0"/>
          </a:p>
        </p:txBody>
      </p:sp>
    </p:spTree>
    <p:extLst>
      <p:ext uri="{BB962C8B-B14F-4D97-AF65-F5344CB8AC3E}">
        <p14:creationId xmlns:p14="http://schemas.microsoft.com/office/powerpoint/2010/main" val="4135434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Conclusions</a:t>
            </a:r>
          </a:p>
        </p:txBody>
      </p:sp>
      <p:sp>
        <p:nvSpPr>
          <p:cNvPr id="3" name="Content Placeholder 2"/>
          <p:cNvSpPr>
            <a:spLocks noGrp="1"/>
          </p:cNvSpPr>
          <p:nvPr>
            <p:ph idx="1"/>
          </p:nvPr>
        </p:nvSpPr>
        <p:spPr>
          <a:xfrm>
            <a:off x="1097280" y="1726850"/>
            <a:ext cx="10561320" cy="4374773"/>
          </a:xfrm>
        </p:spPr>
        <p:txBody>
          <a:bodyPr>
            <a:normAutofit/>
          </a:bodyPr>
          <a:lstStyle/>
          <a:p>
            <a:pPr marL="0" indent="0">
              <a:lnSpc>
                <a:spcPct val="100000"/>
              </a:lnSpc>
              <a:spcBef>
                <a:spcPts val="600"/>
              </a:spcBef>
              <a:buNone/>
            </a:pPr>
            <a:r>
              <a:rPr lang="en-US" sz="1800" dirty="0">
                <a:latin typeface="Book Antiqua" panose="02040602050305030304" pitchFamily="18" charset="0"/>
              </a:rPr>
              <a:t>   </a:t>
            </a:r>
          </a:p>
          <a:p>
            <a:pPr>
              <a:lnSpc>
                <a:spcPct val="100000"/>
              </a:lnSpc>
              <a:spcBef>
                <a:spcPts val="600"/>
              </a:spcBef>
              <a:buFont typeface="Wingdings" panose="05000000000000000000" pitchFamily="2" charset="2"/>
              <a:buChar char="§"/>
            </a:pPr>
            <a:r>
              <a:rPr lang="en-US" sz="1800" dirty="0">
                <a:latin typeface="Book Antiqua" panose="02040602050305030304" pitchFamily="18" charset="0"/>
              </a:rPr>
              <a:t>  Empirically analyze the interaction between skill and scale in active mutual fund management.</a:t>
            </a:r>
          </a:p>
          <a:p>
            <a:pPr>
              <a:lnSpc>
                <a:spcPct val="100000"/>
              </a:lnSpc>
              <a:spcBef>
                <a:spcPts val="600"/>
              </a:spcBef>
              <a:buFont typeface="Wingdings" panose="05000000000000000000" pitchFamily="2" charset="2"/>
              <a:buChar char="§"/>
            </a:pPr>
            <a:r>
              <a:rPr lang="en-US" sz="1800" dirty="0">
                <a:latin typeface="Book Antiqua" panose="02040602050305030304" pitchFamily="18" charset="0"/>
              </a:rPr>
              <a:t>  Identify 2 econometric biases at the fund level, while the alternative bias-free estimates point to DRS with insignificance statistically.</a:t>
            </a:r>
          </a:p>
          <a:p>
            <a:pPr>
              <a:lnSpc>
                <a:spcPct val="100000"/>
              </a:lnSpc>
              <a:spcBef>
                <a:spcPts val="600"/>
              </a:spcBef>
              <a:buFont typeface="Wingdings" panose="05000000000000000000" pitchFamily="2" charset="2"/>
              <a:buChar char="§"/>
            </a:pPr>
            <a:r>
              <a:rPr lang="en-US" sz="1800" dirty="0">
                <a:latin typeface="Book Antiqua" panose="02040602050305030304" pitchFamily="18" charset="0"/>
              </a:rPr>
              <a:t>  At the industry level, find strong evidence of DRS. This negative relation between industry and fund performance is stronger for funds with higher turnover and volatility as well as small-cap funds.</a:t>
            </a:r>
          </a:p>
          <a:p>
            <a:pPr>
              <a:lnSpc>
                <a:spcPct val="100000"/>
              </a:lnSpc>
              <a:spcBef>
                <a:spcPts val="600"/>
              </a:spcBef>
              <a:buFont typeface="Wingdings" panose="05000000000000000000" pitchFamily="2" charset="2"/>
              <a:buChar char="§"/>
            </a:pPr>
            <a:r>
              <a:rPr lang="en-US" sz="1800" dirty="0">
                <a:latin typeface="Book Antiqua" panose="02040602050305030304" pitchFamily="18" charset="0"/>
              </a:rPr>
              <a:t>  Active management industry has become more skilled over time, but the rise in skill failed to improve the average fund performance.</a:t>
            </a:r>
          </a:p>
          <a:p>
            <a:pPr>
              <a:lnSpc>
                <a:spcPct val="100000"/>
              </a:lnSpc>
              <a:spcBef>
                <a:spcPts val="600"/>
              </a:spcBef>
              <a:buFont typeface="Wingdings" panose="05000000000000000000" pitchFamily="2" charset="2"/>
              <a:buChar char="§"/>
            </a:pPr>
            <a:r>
              <a:rPr lang="en-US" sz="1800" dirty="0">
                <a:latin typeface="Book Antiqua" panose="02040602050305030304" pitchFamily="18" charset="0"/>
              </a:rPr>
              <a:t>  Young funds tend to outperform their older peers.</a:t>
            </a:r>
          </a:p>
          <a:p>
            <a:pPr>
              <a:lnSpc>
                <a:spcPct val="100000"/>
              </a:lnSpc>
              <a:spcBef>
                <a:spcPts val="600"/>
              </a:spcBef>
              <a:buFont typeface="Wingdings" panose="05000000000000000000" pitchFamily="2" charset="2"/>
              <a:buChar char="§"/>
            </a:pPr>
            <a:r>
              <a:rPr lang="en-US" sz="1800" dirty="0">
                <a:latin typeface="Book Antiqua" panose="02040602050305030304" pitchFamily="18" charset="0"/>
              </a:rPr>
              <a:t>  However, as funds grow older, their performance tends to deteriorate due to continued industry growth and the associated arrival of skilled competition.</a:t>
            </a:r>
          </a:p>
          <a:p>
            <a:pPr>
              <a:lnSpc>
                <a:spcPct val="100000"/>
              </a:lnSpc>
              <a:spcBef>
                <a:spcPts val="600"/>
              </a:spcBef>
              <a:buFont typeface="Wingdings" panose="05000000000000000000" pitchFamily="2" charset="2"/>
              <a:buChar char="§"/>
            </a:pPr>
            <a:endParaRPr lang="en-US" sz="1800" dirty="0">
              <a:latin typeface="Book Antiqua" panose="02040602050305030304" pitchFamily="18" charset="0"/>
            </a:endParaRPr>
          </a:p>
          <a:p>
            <a:pPr marL="457200" indent="-457200">
              <a:lnSpc>
                <a:spcPct val="100000"/>
              </a:lnSpc>
              <a:spcBef>
                <a:spcPts val="600"/>
              </a:spcBef>
              <a:buAutoNum type="arabicPeriod"/>
            </a:pPr>
            <a:endParaRPr lang="en-US" sz="1800" dirty="0">
              <a:latin typeface="Book Antiqua" panose="02040602050305030304" pitchFamily="18" charset="0"/>
            </a:endParaRPr>
          </a:p>
          <a:p>
            <a:pPr marL="457200" indent="-457200">
              <a:lnSpc>
                <a:spcPct val="100000"/>
              </a:lnSpc>
              <a:spcBef>
                <a:spcPts val="600"/>
              </a:spcBef>
              <a:buAutoNum type="arabicPeriod"/>
            </a:pPr>
            <a:endParaRPr lang="en-US" sz="1800" dirty="0">
              <a:latin typeface="Book Antiqua" panose="02040602050305030304" pitchFamily="18" charset="0"/>
            </a:endParaRPr>
          </a:p>
          <a:p>
            <a:pPr marL="457200" indent="-457200">
              <a:lnSpc>
                <a:spcPct val="100000"/>
              </a:lnSpc>
              <a:spcBef>
                <a:spcPts val="600"/>
              </a:spcBef>
              <a:buAutoNum type="arabicPeriod"/>
            </a:pPr>
            <a:endParaRPr lang="en-US" sz="1800" dirty="0">
              <a:latin typeface="Book Antiqua" panose="02040602050305030304" pitchFamily="18" charset="0"/>
            </a:endParaRPr>
          </a:p>
          <a:p>
            <a:pPr marL="457200" indent="-457200">
              <a:lnSpc>
                <a:spcPct val="100000"/>
              </a:lnSpc>
              <a:spcBef>
                <a:spcPts val="600"/>
              </a:spcBef>
              <a:buAutoNum type="arabicPeriod"/>
            </a:pPr>
            <a:endParaRPr lang="en-US" sz="1800" dirty="0">
              <a:latin typeface="Book Antiqua" panose="02040602050305030304" pitchFamily="18" charset="0"/>
            </a:endParaRPr>
          </a:p>
          <a:p>
            <a:pPr marL="457200" indent="-457200">
              <a:lnSpc>
                <a:spcPct val="100000"/>
              </a:lnSpc>
              <a:spcBef>
                <a:spcPts val="600"/>
              </a:spcBef>
              <a:buAutoNum type="arabicPeriod"/>
            </a:pPr>
            <a:endParaRPr lang="en-US" sz="1800" dirty="0">
              <a:latin typeface="Book Antiqua" panose="02040602050305030304" pitchFamily="18" charset="0"/>
            </a:endParaRPr>
          </a:p>
          <a:p>
            <a:pPr marL="0" indent="0">
              <a:lnSpc>
                <a:spcPct val="100000"/>
              </a:lnSpc>
              <a:spcBef>
                <a:spcPts val="600"/>
              </a:spcBef>
              <a:buNone/>
            </a:pPr>
            <a:endParaRPr lang="en-US" sz="1800" dirty="0">
              <a:latin typeface="Book Antiqua" panose="02040602050305030304" pitchFamily="18" charset="0"/>
            </a:endParaRPr>
          </a:p>
        </p:txBody>
      </p:sp>
    </p:spTree>
    <p:extLst>
      <p:ext uri="{BB962C8B-B14F-4D97-AF65-F5344CB8AC3E}">
        <p14:creationId xmlns:p14="http://schemas.microsoft.com/office/powerpoint/2010/main" val="3621746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Opinions</a:t>
            </a:r>
          </a:p>
        </p:txBody>
      </p:sp>
      <p:sp>
        <p:nvSpPr>
          <p:cNvPr id="3" name="Content Placeholder 2"/>
          <p:cNvSpPr>
            <a:spLocks noGrp="1"/>
          </p:cNvSpPr>
          <p:nvPr>
            <p:ph idx="1"/>
          </p:nvPr>
        </p:nvSpPr>
        <p:spPr>
          <a:xfrm>
            <a:off x="1097280" y="2137911"/>
            <a:ext cx="10561320" cy="4374773"/>
          </a:xfrm>
        </p:spPr>
        <p:txBody>
          <a:bodyPr>
            <a:normAutofit/>
          </a:bodyPr>
          <a:lstStyle/>
          <a:p>
            <a:pPr marL="0" indent="0">
              <a:lnSpc>
                <a:spcPct val="100000"/>
              </a:lnSpc>
              <a:buNone/>
            </a:pPr>
            <a:r>
              <a:rPr lang="en-US" dirty="0">
                <a:latin typeface="Book Antiqua" panose="02040602050305030304" pitchFamily="18" charset="0"/>
              </a:rPr>
              <a:t>   </a:t>
            </a:r>
          </a:p>
          <a:p>
            <a:pPr>
              <a:lnSpc>
                <a:spcPct val="100000"/>
              </a:lnSpc>
              <a:buFont typeface="Wingdings" panose="05000000000000000000" pitchFamily="2" charset="2"/>
              <a:buChar char="§"/>
            </a:pPr>
            <a:r>
              <a:rPr lang="en-US" dirty="0">
                <a:latin typeface="Book Antiqua" panose="02040602050305030304" pitchFamily="18" charset="0"/>
              </a:rPr>
              <a:t>  Provided a picture of empirical study, easy to follow, “ambitious”,  how to make data talk</a:t>
            </a:r>
          </a:p>
          <a:p>
            <a:pPr>
              <a:lnSpc>
                <a:spcPct val="100000"/>
              </a:lnSpc>
              <a:buFont typeface="Wingdings" panose="05000000000000000000" pitchFamily="2" charset="2"/>
              <a:buChar char="§"/>
            </a:pPr>
            <a:r>
              <a:rPr lang="en-US" dirty="0">
                <a:latin typeface="Book Antiqua" panose="02040602050305030304" pitchFamily="18" charset="0"/>
              </a:rPr>
              <a:t>  Fixed effects: assume skill of fund </a:t>
            </a:r>
            <a:r>
              <a:rPr lang="en-US" dirty="0" err="1">
                <a:latin typeface="Book Antiqua" panose="02040602050305030304" pitchFamily="18" charset="0"/>
              </a:rPr>
              <a:t>i</a:t>
            </a:r>
            <a:r>
              <a:rPr lang="en-US" dirty="0">
                <a:latin typeface="Book Antiqua" panose="02040602050305030304" pitchFamily="18" charset="0"/>
              </a:rPr>
              <a:t> is constant over time</a:t>
            </a:r>
          </a:p>
          <a:p>
            <a:pPr>
              <a:lnSpc>
                <a:spcPct val="100000"/>
              </a:lnSpc>
              <a:buFont typeface="Wingdings" panose="05000000000000000000" pitchFamily="2" charset="2"/>
              <a:buChar char="§"/>
            </a:pPr>
            <a:r>
              <a:rPr lang="en-US" dirty="0">
                <a:latin typeface="Book Antiqua" panose="02040602050305030304" pitchFamily="18" charset="0"/>
              </a:rPr>
              <a:t>  The “separation” in the regression(multiple regressions) can result in Multi-Collinearity</a:t>
            </a:r>
          </a:p>
          <a:p>
            <a:pPr>
              <a:lnSpc>
                <a:spcPct val="100000"/>
              </a:lnSpc>
              <a:buFont typeface="Wingdings" panose="05000000000000000000" pitchFamily="2" charset="2"/>
              <a:buChar char="§"/>
            </a:pPr>
            <a:r>
              <a:rPr lang="en-US" dirty="0">
                <a:latin typeface="Book Antiqua" panose="02040602050305030304" pitchFamily="18" charset="0"/>
              </a:rPr>
              <a:t>  Their explanation of the young beat the old: better educated and better acquainted with new technology</a:t>
            </a:r>
          </a:p>
          <a:p>
            <a:pPr>
              <a:lnSpc>
                <a:spcPct val="100000"/>
              </a:lnSpc>
              <a:spcBef>
                <a:spcPts val="600"/>
              </a:spcBef>
              <a:buFont typeface="Wingdings" panose="05000000000000000000" pitchFamily="2" charset="2"/>
              <a:buChar char="§"/>
            </a:pPr>
            <a:endParaRPr lang="en-US" dirty="0">
              <a:latin typeface="Book Antiqua" panose="02040602050305030304" pitchFamily="18" charset="0"/>
            </a:endParaRPr>
          </a:p>
          <a:p>
            <a:pPr marL="457200" indent="-457200">
              <a:lnSpc>
                <a:spcPct val="100000"/>
              </a:lnSpc>
              <a:spcBef>
                <a:spcPts val="600"/>
              </a:spcBef>
              <a:buAutoNum type="arabicPeriod"/>
            </a:pPr>
            <a:endParaRPr lang="en-US" dirty="0">
              <a:latin typeface="Book Antiqua" panose="02040602050305030304" pitchFamily="18" charset="0"/>
            </a:endParaRPr>
          </a:p>
          <a:p>
            <a:pPr marL="457200" indent="-457200">
              <a:lnSpc>
                <a:spcPct val="100000"/>
              </a:lnSpc>
              <a:spcBef>
                <a:spcPts val="600"/>
              </a:spcBef>
              <a:buAutoNum type="arabicPeriod"/>
            </a:pPr>
            <a:endParaRPr lang="en-US" dirty="0">
              <a:latin typeface="Book Antiqua" panose="02040602050305030304" pitchFamily="18" charset="0"/>
            </a:endParaRPr>
          </a:p>
          <a:p>
            <a:pPr marL="457200" indent="-457200">
              <a:lnSpc>
                <a:spcPct val="100000"/>
              </a:lnSpc>
              <a:spcBef>
                <a:spcPts val="600"/>
              </a:spcBef>
              <a:buAutoNum type="arabicPeriod"/>
            </a:pPr>
            <a:endParaRPr lang="en-US" dirty="0">
              <a:latin typeface="Book Antiqua" panose="02040602050305030304" pitchFamily="18" charset="0"/>
            </a:endParaRPr>
          </a:p>
          <a:p>
            <a:pPr marL="457200" indent="-457200">
              <a:lnSpc>
                <a:spcPct val="100000"/>
              </a:lnSpc>
              <a:spcBef>
                <a:spcPts val="600"/>
              </a:spcBef>
              <a:buAutoNum type="arabicPeriod"/>
            </a:pPr>
            <a:endParaRPr lang="en-US" dirty="0">
              <a:latin typeface="Book Antiqua" panose="02040602050305030304" pitchFamily="18" charset="0"/>
            </a:endParaRPr>
          </a:p>
          <a:p>
            <a:pPr marL="457200" indent="-457200">
              <a:lnSpc>
                <a:spcPct val="100000"/>
              </a:lnSpc>
              <a:spcBef>
                <a:spcPts val="600"/>
              </a:spcBef>
              <a:buAutoNum type="arabicPeriod"/>
            </a:pPr>
            <a:endParaRPr lang="en-US" dirty="0">
              <a:latin typeface="Book Antiqua" panose="02040602050305030304" pitchFamily="18" charset="0"/>
            </a:endParaRPr>
          </a:p>
          <a:p>
            <a:pPr marL="0" indent="0">
              <a:lnSpc>
                <a:spcPct val="100000"/>
              </a:lnSpc>
              <a:spcBef>
                <a:spcPts val="600"/>
              </a:spcBef>
              <a:buNone/>
            </a:pPr>
            <a:endParaRPr lang="en-US" dirty="0">
              <a:latin typeface="Book Antiqua" panose="02040602050305030304" pitchFamily="18" charset="0"/>
            </a:endParaRPr>
          </a:p>
        </p:txBody>
      </p:sp>
    </p:spTree>
    <p:extLst>
      <p:ext uri="{BB962C8B-B14F-4D97-AF65-F5344CB8AC3E}">
        <p14:creationId xmlns:p14="http://schemas.microsoft.com/office/powerpoint/2010/main" val="414050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B</a:t>
            </a:r>
            <a:r>
              <a:rPr lang="en-US" altLang="zh-CN" dirty="0">
                <a:latin typeface="Book Antiqua" panose="02040602050305030304" pitchFamily="18" charset="0"/>
              </a:rPr>
              <a:t>ackground</a:t>
            </a:r>
            <a:endParaRPr lang="en-US" dirty="0">
              <a:latin typeface="Book Antiqua" panose="02040602050305030304" pitchFamily="18" charset="0"/>
            </a:endParaRPr>
          </a:p>
        </p:txBody>
      </p:sp>
      <p:sp>
        <p:nvSpPr>
          <p:cNvPr id="3" name="Content Placeholder 2"/>
          <p:cNvSpPr>
            <a:spLocks noGrp="1"/>
          </p:cNvSpPr>
          <p:nvPr>
            <p:ph idx="1"/>
          </p:nvPr>
        </p:nvSpPr>
        <p:spPr>
          <a:xfrm>
            <a:off x="1097280" y="2166732"/>
            <a:ext cx="10058400" cy="3662607"/>
          </a:xfrm>
        </p:spPr>
        <p:txBody>
          <a:bodyPr>
            <a:normAutofit/>
          </a:bodyPr>
          <a:lstStyle/>
          <a:p>
            <a:pPr>
              <a:spcAft>
                <a:spcPts val="1200"/>
              </a:spcAft>
              <a:buFont typeface="Arial" panose="020B0604020202020204" pitchFamily="34" charset="0"/>
              <a:buChar char="•"/>
            </a:pPr>
            <a:r>
              <a:rPr lang="en-US" sz="2400" dirty="0">
                <a:latin typeface="Book Antiqua" panose="02040602050305030304" pitchFamily="18" charset="0"/>
              </a:rPr>
              <a:t> The performance of active funds has been of long-standing interest to financial economics.</a:t>
            </a:r>
          </a:p>
          <a:p>
            <a:pPr>
              <a:spcAft>
                <a:spcPts val="1200"/>
              </a:spcAft>
              <a:buFont typeface="Arial" panose="020B0604020202020204" pitchFamily="34" charset="0"/>
              <a:buChar char="•"/>
            </a:pPr>
            <a:r>
              <a:rPr lang="en-US" sz="2400" dirty="0">
                <a:latin typeface="Book Antiqua" panose="02040602050305030304" pitchFamily="18" charset="0"/>
              </a:rPr>
              <a:t> Raw skill &amp; Constraints: one popular discussion is </a:t>
            </a:r>
            <a:r>
              <a:rPr lang="en-US" sz="2400" u="sng" dirty="0">
                <a:latin typeface="Book Antiqua" panose="02040602050305030304" pitchFamily="18" charset="0"/>
              </a:rPr>
              <a:t>Decreasing Returns to scale</a:t>
            </a:r>
          </a:p>
          <a:p>
            <a:pPr>
              <a:spcAft>
                <a:spcPts val="1200"/>
              </a:spcAft>
              <a:buFont typeface="Arial" panose="020B0604020202020204" pitchFamily="34" charset="0"/>
              <a:buChar char="•"/>
            </a:pPr>
            <a:r>
              <a:rPr lang="en-US" sz="2400" b="1" dirty="0">
                <a:latin typeface="Book Antiqua" panose="02040602050305030304" pitchFamily="18" charset="0"/>
              </a:rPr>
              <a:t> </a:t>
            </a:r>
            <a:r>
              <a:rPr lang="en-US" sz="2400" dirty="0">
                <a:latin typeface="Book Antiqua" panose="02040602050305030304" pitchFamily="18" charset="0"/>
              </a:rPr>
              <a:t>skill &amp; scale interact: to learn about skill, must know the effects of scale</a:t>
            </a:r>
          </a:p>
          <a:p>
            <a:pPr>
              <a:spcAft>
                <a:spcPts val="1200"/>
              </a:spcAft>
              <a:buFont typeface="Arial" panose="020B0604020202020204" pitchFamily="34" charset="0"/>
              <a:buChar char="•"/>
            </a:pPr>
            <a:r>
              <a:rPr lang="en-US" sz="2400" dirty="0">
                <a:latin typeface="Book Antiqua" panose="02040602050305030304" pitchFamily="18" charset="0"/>
              </a:rPr>
              <a:t> Two hypotheses: Fund-level DRS &amp; Industry-level DRS</a:t>
            </a:r>
          </a:p>
        </p:txBody>
      </p:sp>
    </p:spTree>
    <p:extLst>
      <p:ext uri="{BB962C8B-B14F-4D97-AF65-F5344CB8AC3E}">
        <p14:creationId xmlns:p14="http://schemas.microsoft.com/office/powerpoint/2010/main" val="3768199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Simple OLS</a:t>
            </a:r>
          </a:p>
        </p:txBody>
      </p:sp>
      <p:pic>
        <p:nvPicPr>
          <p:cNvPr id="5" name="Picture 4"/>
          <p:cNvPicPr>
            <a:picLocks noChangeAspect="1"/>
          </p:cNvPicPr>
          <p:nvPr/>
        </p:nvPicPr>
        <p:blipFill rotWithShape="1">
          <a:blip r:embed="rId2"/>
          <a:srcRect r="10291"/>
          <a:stretch/>
        </p:blipFill>
        <p:spPr>
          <a:xfrm>
            <a:off x="1097280" y="2653749"/>
            <a:ext cx="7360920" cy="829503"/>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945124"/>
                <a:ext cx="10058400" cy="4023360"/>
              </a:xfrm>
            </p:spPr>
            <p:txBody>
              <a:bodyPr>
                <a:normAutofit/>
              </a:bodyPr>
              <a:lstStyle/>
              <a:p>
                <a:r>
                  <a:rPr lang="en-US" sz="2400" b="1" dirty="0">
                    <a:latin typeface="Book Antiqua" panose="02040602050305030304" pitchFamily="18" charset="0"/>
                  </a:rPr>
                  <a:t> 1. Simple OLS regression model:</a:t>
                </a:r>
              </a:p>
              <a:p>
                <a:endParaRPr lang="en-US" sz="2400" dirty="0">
                  <a:latin typeface="Book Antiqua" panose="02040602050305030304" pitchFamily="18" charset="0"/>
                </a:endParaRPr>
              </a:p>
              <a:p>
                <a:r>
                  <a:rPr lang="en-US" sz="2400" dirty="0">
                    <a:latin typeface="Book Antiqua" panose="02040602050305030304" pitchFamily="18" charset="0"/>
                  </a:rPr>
                  <a:t>                                                        (1)            </a:t>
                </a:r>
              </a:p>
              <a:p>
                <a:endParaRPr lang="en-US" sz="2400" dirty="0">
                  <a:latin typeface="Book Antiqua" panose="02040602050305030304" pitchFamily="18" charset="0"/>
                </a:endParaRP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𝑖𝑡</m:t>
                        </m:r>
                      </m:sub>
                    </m:sSub>
                    <m:r>
                      <a:rPr lang="en-US" b="0" i="1" smtClean="0">
                        <a:latin typeface="Cambria Math" panose="02040503050406030204" pitchFamily="18" charset="0"/>
                      </a:rPr>
                      <m:t>:</m:t>
                    </m:r>
                    <m:r>
                      <a:rPr lang="en-US" b="0" i="1" smtClean="0">
                        <a:latin typeface="Cambria Math" panose="02040503050406030204" pitchFamily="18" charset="0"/>
                      </a:rPr>
                      <m:t>𝑏𝑒𝑛𝑐h𝑚𝑎𝑟𝑘</m:t>
                    </m:r>
                    <m:r>
                      <a:rPr lang="en-US" b="0" i="1" smtClean="0">
                        <a:latin typeface="Cambria Math" panose="02040503050406030204" pitchFamily="18" charset="0"/>
                      </a:rPr>
                      <m:t>−</m:t>
                    </m:r>
                    <m:r>
                      <a:rPr lang="en-US" b="0" i="1" smtClean="0">
                        <a:latin typeface="Cambria Math" panose="02040503050406030204" pitchFamily="18" charset="0"/>
                      </a:rPr>
                      <m:t>𝑎𝑑𝑗𝑢𝑠𝑡𝑒𝑑</m:t>
                    </m:r>
                    <m:r>
                      <a:rPr lang="en-US" b="0" i="1" smtClean="0">
                        <a:latin typeface="Cambria Math" panose="02040503050406030204" pitchFamily="18" charset="0"/>
                      </a:rPr>
                      <m:t> </m:t>
                    </m:r>
                    <m:r>
                      <a:rPr lang="en-US" b="0" i="1" smtClean="0">
                        <a:latin typeface="Cambria Math" panose="02040503050406030204" pitchFamily="18" charset="0"/>
                      </a:rPr>
                      <m:t>𝑟𝑒𝑡𝑢𝑟𝑛</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𝑓𝑢𝑛𝑑</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𝑝𝑒𝑟𝑖𝑜𝑑</m:t>
                    </m:r>
                    <m:r>
                      <a:rPr lang="en-US" b="0" i="1" smtClean="0">
                        <a:latin typeface="Cambria Math" panose="02040503050406030204" pitchFamily="18" charset="0"/>
                      </a:rPr>
                      <m:t> </m:t>
                    </m:r>
                    <m:r>
                      <a:rPr lang="en-US" b="0" i="1" smtClean="0">
                        <a:latin typeface="Cambria Math" panose="02040503050406030204" pitchFamily="18" charset="0"/>
                      </a:rPr>
                      <m:t>𝑡</m:t>
                    </m:r>
                  </m:oMath>
                </a14:m>
                <a:endParaRPr lang="en-US" b="0" dirty="0">
                  <a:latin typeface="Book Antiqua" panose="02040602050305030304" pitchFamily="18" charset="0"/>
                </a:endParaRP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𝑓𝑢𝑛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m:t>
                        </m:r>
                      </m:sup>
                    </m:sSup>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𝑠𝑖𝑧𝑒</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𝑒𝑛𝑑</m:t>
                    </m:r>
                    <m:r>
                      <a:rPr lang="en-US" b="0" i="1" smtClean="0">
                        <a:latin typeface="Cambria Math" panose="02040503050406030204" pitchFamily="18" charset="0"/>
                      </a:rPr>
                      <m:t> </m:t>
                    </m:r>
                    <m:r>
                      <a:rPr lang="en-US" b="0" i="1" smtClean="0">
                        <a:latin typeface="Cambria Math" panose="02040503050406030204" pitchFamily="18" charset="0"/>
                      </a:rPr>
                      <m:t>𝑜𝑡</m:t>
                    </m:r>
                    <m:r>
                      <a:rPr lang="en-US" b="0" i="1" smtClean="0">
                        <a:latin typeface="Cambria Math" panose="02040503050406030204" pitchFamily="18" charset="0"/>
                      </a:rPr>
                      <m:t> </m:t>
                    </m:r>
                    <m:r>
                      <a:rPr lang="en-US" b="0" i="1" smtClean="0">
                        <a:latin typeface="Cambria Math" panose="02040503050406030204" pitchFamily="18" charset="0"/>
                      </a:rPr>
                      <m:t>𝑝𝑒𝑟𝑖𝑜𝑑</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−1</m:t>
                    </m:r>
                  </m:oMath>
                </a14:m>
                <a:endParaRPr lang="en-US" dirty="0">
                  <a:latin typeface="Book Antiqua" panose="0204060205030503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945124"/>
                <a:ext cx="10058400" cy="4023360"/>
              </a:xfrm>
              <a:blipFill>
                <a:blip r:embed="rId3"/>
                <a:stretch>
                  <a:fillRect l="-182" t="-2121"/>
                </a:stretch>
              </a:blipFill>
            </p:spPr>
            <p:txBody>
              <a:bodyPr/>
              <a:lstStyle/>
              <a:p>
                <a:r>
                  <a:rPr lang="en-US">
                    <a:noFill/>
                  </a:rPr>
                  <a:t> </a:t>
                </a:r>
              </a:p>
            </p:txBody>
          </p:sp>
        </mc:Fallback>
      </mc:AlternateContent>
      <p:sp>
        <p:nvSpPr>
          <p:cNvPr id="4" name="TextBox 3"/>
          <p:cNvSpPr txBox="1"/>
          <p:nvPr/>
        </p:nvSpPr>
        <p:spPr>
          <a:xfrm>
            <a:off x="1325883" y="4770781"/>
            <a:ext cx="4707186" cy="1384995"/>
          </a:xfrm>
          <a:prstGeom prst="rect">
            <a:avLst/>
          </a:prstGeom>
          <a:noFill/>
        </p:spPr>
        <p:txBody>
          <a:bodyPr wrap="square" rtlCol="0">
            <a:spAutoFit/>
          </a:bodyPr>
          <a:lstStyle/>
          <a:p>
            <a:pPr>
              <a:lnSpc>
                <a:spcPct val="150000"/>
              </a:lnSpc>
            </a:pPr>
            <a:r>
              <a:rPr lang="en-US" sz="2800" b="1" dirty="0">
                <a:solidFill>
                  <a:schemeClr val="accent1">
                    <a:lumMod val="75000"/>
                  </a:schemeClr>
                </a:solidFill>
                <a:latin typeface="Book Antiqua" panose="02040602050305030304" pitchFamily="18" charset="0"/>
              </a:rPr>
              <a:t>               </a:t>
            </a:r>
            <a:r>
              <a:rPr lang="en-US" sz="2400" b="1" dirty="0">
                <a:solidFill>
                  <a:schemeClr val="accent1">
                    <a:lumMod val="75000"/>
                  </a:schemeClr>
                </a:solidFill>
                <a:latin typeface="Book Antiqua" panose="02040602050305030304" pitchFamily="18" charset="0"/>
              </a:rPr>
              <a:t>Skill?</a:t>
            </a:r>
          </a:p>
          <a:p>
            <a:pPr>
              <a:lnSpc>
                <a:spcPct val="150000"/>
              </a:lnSpc>
            </a:pPr>
            <a:r>
              <a:rPr lang="en-US" sz="2800" b="1" u="sng" dirty="0">
                <a:solidFill>
                  <a:schemeClr val="accent1">
                    <a:lumMod val="75000"/>
                  </a:schemeClr>
                </a:solidFill>
                <a:latin typeface="Book Antiqua" panose="02040602050305030304" pitchFamily="18" charset="0"/>
              </a:rPr>
              <a:t>Omitted-variable bias!</a:t>
            </a:r>
          </a:p>
        </p:txBody>
      </p:sp>
      <p:cxnSp>
        <p:nvCxnSpPr>
          <p:cNvPr id="8" name="Straight Arrow Connector 7"/>
          <p:cNvCxnSpPr/>
          <p:nvPr/>
        </p:nvCxnSpPr>
        <p:spPr>
          <a:xfrm>
            <a:off x="3140765" y="3299788"/>
            <a:ext cx="0" cy="158032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194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Omitted-variable bias</a:t>
            </a:r>
          </a:p>
        </p:txBody>
      </p:sp>
      <p:sp>
        <p:nvSpPr>
          <p:cNvPr id="3" name="Content Placeholder 2"/>
          <p:cNvSpPr>
            <a:spLocks noGrp="1"/>
          </p:cNvSpPr>
          <p:nvPr>
            <p:ph idx="1"/>
          </p:nvPr>
        </p:nvSpPr>
        <p:spPr>
          <a:xfrm>
            <a:off x="716610" y="2124028"/>
            <a:ext cx="10819737" cy="4023360"/>
          </a:xfrm>
        </p:spPr>
        <p:txBody>
          <a:bodyPr>
            <a:normAutofit/>
          </a:bodyPr>
          <a:lstStyle/>
          <a:p>
            <a:pPr>
              <a:spcAft>
                <a:spcPts val="1200"/>
              </a:spcAft>
              <a:buFont typeface="Wingdings" panose="05000000000000000000" pitchFamily="2" charset="2"/>
              <a:buChar char="§"/>
            </a:pPr>
            <a:r>
              <a:rPr lang="en-US" sz="2400" dirty="0">
                <a:latin typeface="Book Antiqua" panose="02040602050305030304" pitchFamily="18" charset="0"/>
              </a:rPr>
              <a:t> If the correlation between skill and fund size is positive, so is the bias in estimator</a:t>
            </a:r>
          </a:p>
          <a:p>
            <a:pPr>
              <a:spcAft>
                <a:spcPts val="1200"/>
              </a:spcAft>
              <a:buFont typeface="Wingdings" panose="05000000000000000000" pitchFamily="2" charset="2"/>
              <a:buChar char="§"/>
            </a:pPr>
            <a:r>
              <a:rPr lang="en-US" sz="2400" dirty="0">
                <a:latin typeface="Book Antiqua" panose="02040602050305030304" pitchFamily="18" charset="0"/>
              </a:rPr>
              <a:t> If the correlation is negative, so is the bias</a:t>
            </a:r>
          </a:p>
          <a:p>
            <a:pPr>
              <a:spcAft>
                <a:spcPts val="1200"/>
              </a:spcAft>
              <a:buFont typeface="Wingdings" panose="05000000000000000000" pitchFamily="2" charset="2"/>
              <a:buChar char="§"/>
            </a:pPr>
            <a:r>
              <a:rPr lang="en-US" sz="2400" dirty="0">
                <a:latin typeface="Book Antiqua" panose="02040602050305030304" pitchFamily="18" charset="0"/>
              </a:rPr>
              <a:t> The bias = the effect of skill on performance * the slope of skill on fund size</a:t>
            </a:r>
          </a:p>
          <a:p>
            <a:endParaRPr lang="en-US" sz="2400" dirty="0">
              <a:latin typeface="Book Antiqua" panose="02040602050305030304" pitchFamily="18" charset="0"/>
            </a:endParaRPr>
          </a:p>
        </p:txBody>
      </p:sp>
      <p:sp>
        <p:nvSpPr>
          <p:cNvPr id="4" name="TextBox 3"/>
          <p:cNvSpPr txBox="1"/>
          <p:nvPr/>
        </p:nvSpPr>
        <p:spPr>
          <a:xfrm>
            <a:off x="3772885" y="5025152"/>
            <a:ext cx="4707186" cy="738664"/>
          </a:xfrm>
          <a:prstGeom prst="rect">
            <a:avLst/>
          </a:prstGeom>
          <a:noFill/>
        </p:spPr>
        <p:txBody>
          <a:bodyPr wrap="square" rtlCol="0">
            <a:spAutoFit/>
          </a:bodyPr>
          <a:lstStyle/>
          <a:p>
            <a:pPr algn="ctr">
              <a:lnSpc>
                <a:spcPct val="150000"/>
              </a:lnSpc>
            </a:pPr>
            <a:r>
              <a:rPr lang="en-US" sz="2800" b="1" u="sng" dirty="0">
                <a:solidFill>
                  <a:schemeClr val="accent1">
                    <a:lumMod val="75000"/>
                  </a:schemeClr>
                </a:solidFill>
                <a:latin typeface="Book Antiqua" panose="02040602050305030304" pitchFamily="18" charset="0"/>
              </a:rPr>
              <a:t>Fund Fixed Effects</a:t>
            </a:r>
          </a:p>
        </p:txBody>
      </p:sp>
      <p:sp>
        <p:nvSpPr>
          <p:cNvPr id="5" name="Down Arrow 4"/>
          <p:cNvSpPr/>
          <p:nvPr/>
        </p:nvSpPr>
        <p:spPr>
          <a:xfrm>
            <a:off x="5905831" y="4304672"/>
            <a:ext cx="441297" cy="8139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92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Fund Fixed Effects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2064394"/>
                <a:ext cx="10058400" cy="4023360"/>
              </a:xfrm>
            </p:spPr>
            <p:txBody>
              <a:bodyPr>
                <a:normAutofit fontScale="92500"/>
              </a:bodyPr>
              <a:lstStyle/>
              <a:p>
                <a:r>
                  <a:rPr lang="en-US" sz="2600" b="1" dirty="0">
                    <a:latin typeface="Book Antiqua" panose="02040602050305030304" pitchFamily="18" charset="0"/>
                  </a:rPr>
                  <a:t>2.  Fixed Effect Model</a:t>
                </a:r>
              </a:p>
              <a:p>
                <a:pPr>
                  <a:spcBef>
                    <a:spcPts val="2400"/>
                  </a:spcBef>
                </a:pPr>
                <a:r>
                  <a:rPr lang="en-US" sz="2600" b="1" dirty="0">
                    <a:latin typeface="Book Antiqua" panose="02040602050305030304" pitchFamily="18" charset="0"/>
                  </a:rPr>
                  <a:t>                                                   </a:t>
                </a:r>
                <a:r>
                  <a:rPr lang="en-US" sz="2600" dirty="0">
                    <a:latin typeface="Book Antiqua" panose="02040602050305030304" pitchFamily="18" charset="0"/>
                  </a:rPr>
                  <a:t>(2)</a:t>
                </a:r>
              </a:p>
              <a:p>
                <a:pPr marL="0" indent="0">
                  <a:buNone/>
                </a:pPr>
                <a:endParaRPr lang="en-US" sz="2400" dirty="0">
                  <a:latin typeface="Book Antiqua" panose="02040602050305030304" pitchFamily="18" charset="0"/>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𝑖𝑡</m:t>
                        </m:r>
                      </m:sub>
                    </m:sSub>
                    <m:r>
                      <a:rPr lang="en-US" b="0" i="1" smtClean="0">
                        <a:latin typeface="Cambria Math" panose="02040503050406030204" pitchFamily="18" charset="0"/>
                      </a:rPr>
                      <m:t>:</m:t>
                    </m:r>
                  </m:oMath>
                </a14:m>
                <a:r>
                  <a:rPr lang="en-US" dirty="0">
                    <a:latin typeface="Book Antiqua" panose="02040602050305030304" pitchFamily="18" charset="0"/>
                  </a:rPr>
                  <a:t>     benchmark-adjusted return of fund </a:t>
                </a:r>
                <a:r>
                  <a:rPr lang="en-US" dirty="0" err="1">
                    <a:latin typeface="Book Antiqua" panose="02040602050305030304" pitchFamily="18" charset="0"/>
                  </a:rPr>
                  <a:t>i</a:t>
                </a:r>
                <a:r>
                  <a:rPr lang="en-US" dirty="0">
                    <a:latin typeface="Book Antiqua" panose="02040602050305030304" pitchFamily="18" charset="0"/>
                  </a:rPr>
                  <a:t> in period t</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𝑖𝑡</m:t>
                        </m:r>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 </m:t>
                    </m:r>
                  </m:oMath>
                </a14:m>
                <a:r>
                  <a:rPr lang="en-US" dirty="0">
                    <a:latin typeface="Book Antiqua" panose="02040602050305030304" pitchFamily="18" charset="0"/>
                  </a:rPr>
                  <a:t> fund’s size at the end of period t-1</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latin typeface="Book Antiqua" panose="02040602050305030304" pitchFamily="18" charset="0"/>
                  </a:rPr>
                  <a:t>       fund fixed effects that soak up any variation in performance due to cross-sectional differences in fund skill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2064394"/>
                <a:ext cx="10058400" cy="4023360"/>
              </a:xfrm>
              <a:blipFill>
                <a:blip r:embed="rId2"/>
                <a:stretch>
                  <a:fillRect l="-909" t="-212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276184" y="2616062"/>
            <a:ext cx="3137375" cy="634034"/>
          </a:xfrm>
          <a:prstGeom prst="rect">
            <a:avLst/>
          </a:prstGeom>
        </p:spPr>
      </p:pic>
    </p:spTree>
    <p:extLst>
      <p:ext uri="{BB962C8B-B14F-4D97-AF65-F5344CB8AC3E}">
        <p14:creationId xmlns:p14="http://schemas.microsoft.com/office/powerpoint/2010/main" val="146256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Fund Fixed Effects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2064394"/>
                <a:ext cx="10058400" cy="4023360"/>
              </a:xfrm>
            </p:spPr>
            <p:txBody>
              <a:bodyPr>
                <a:normAutofit/>
              </a:bodyPr>
              <a:lstStyle/>
              <a:p>
                <a:r>
                  <a:rPr lang="en-US" sz="2400" b="1" dirty="0">
                    <a:latin typeface="Book Antiqua" panose="02040602050305030304" pitchFamily="18" charset="0"/>
                  </a:rPr>
                  <a:t>2.  Fixed Effect Model</a:t>
                </a:r>
              </a:p>
              <a:p>
                <a:pPr>
                  <a:spcBef>
                    <a:spcPts val="2400"/>
                  </a:spcBef>
                </a:pPr>
                <a:r>
                  <a:rPr lang="en-US" sz="2400" b="1" dirty="0">
                    <a:latin typeface="Book Antiqua" panose="02040602050305030304" pitchFamily="18" charset="0"/>
                  </a:rPr>
                  <a:t>                                                   </a:t>
                </a:r>
                <a:r>
                  <a:rPr lang="en-US" sz="2400" dirty="0">
                    <a:latin typeface="Book Antiqua" panose="02040602050305030304" pitchFamily="18" charset="0"/>
                  </a:rPr>
                  <a:t>(2)</a:t>
                </a:r>
              </a:p>
              <a:p>
                <a:pPr marL="0" indent="0">
                  <a:buNone/>
                </a:pPr>
                <a:r>
                  <a:rPr lang="en-US" dirty="0">
                    <a:latin typeface="Book Antiqua" panose="02040602050305030304" pitchFamily="18" charset="0"/>
                  </a:rPr>
                  <a:t>Take a look at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𝑖</m:t>
                        </m:r>
                      </m:sub>
                    </m:sSub>
                  </m:oMath>
                </a14:m>
                <a:endParaRPr lang="en-US" dirty="0">
                  <a:latin typeface="Book Antiqua" panose="02040602050305030304" pitchFamily="18" charset="0"/>
                </a:endParaRPr>
              </a:p>
              <a:p>
                <a:pPr marL="0" indent="0">
                  <a:buNone/>
                </a:pPr>
                <a:r>
                  <a:rPr lang="en-US" dirty="0">
                    <a:latin typeface="Book Antiqua" panose="02040602050305030304" pitchFamily="18" charset="0"/>
                  </a:rPr>
                  <a:t>Biased due to the positive correlation between      and</a:t>
                </a:r>
              </a:p>
              <a:p>
                <a:pPr>
                  <a:buFontTx/>
                  <a:buChar char="-"/>
                </a:pPr>
                <a:r>
                  <a:rPr lang="en-US" sz="1800" dirty="0">
                    <a:latin typeface="Book Antiqua" panose="02040602050305030304" pitchFamily="18" charset="0"/>
                  </a:rPr>
                  <a:t>  Intuitively, fund’s return  , assets value  &amp; attract more, size</a:t>
                </a:r>
              </a:p>
              <a:p>
                <a:pPr>
                  <a:buFontTx/>
                  <a:buChar char="-"/>
                </a:pPr>
                <a:r>
                  <a:rPr lang="en-US" sz="1800" dirty="0">
                    <a:latin typeface="Book Antiqua" panose="02040602050305030304" pitchFamily="18" charset="0"/>
                  </a:rPr>
                  <a:t>  Suppose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𝑎</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𝛽</m:t>
                    </m:r>
                    <m:r>
                      <a:rPr lang="en-US" sz="1800" b="0" i="1" smtClean="0">
                        <a:latin typeface="Cambria Math" panose="02040503050406030204" pitchFamily="18" charset="0"/>
                        <a:ea typeface="Cambria Math" panose="02040503050406030204" pitchFamily="18" charset="0"/>
                      </a:rPr>
                      <m:t>=0</m:t>
                    </m:r>
                  </m:oMath>
                </a14:m>
                <a:r>
                  <a:rPr lang="en-US" sz="1800" dirty="0">
                    <a:latin typeface="Book Antiqua" panose="02040602050305030304" pitchFamily="18" charset="0"/>
                  </a:rPr>
                  <a:t>, consider 2-period sample:</a:t>
                </a:r>
              </a:p>
              <a:p>
                <a:pPr marL="0" indent="0">
                  <a:buNone/>
                </a:pPr>
                <a:r>
                  <a:rPr lang="en-US" sz="1800" dirty="0">
                    <a:latin typeface="Book Antiqua" panose="02040602050305030304" pitchFamily="18" charset="0"/>
                  </a:rPr>
                  <a:t>                   ,                                                          future fund performance is expected to be better</a:t>
                </a:r>
              </a:p>
              <a:p>
                <a:pPr marL="0" indent="0">
                  <a:buNone/>
                </a:pPr>
                <a:r>
                  <a:rPr lang="en-US" sz="1800" dirty="0">
                    <a:latin typeface="Book Antiqua" panose="02040602050305030304" pitchFamily="18" charset="0"/>
                  </a:rPr>
                  <a:t>                   ,                                                          future fund performance is expected to be worse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2064394"/>
                <a:ext cx="10058400" cy="4023360"/>
              </a:xfrm>
              <a:blipFill>
                <a:blip r:embed="rId2"/>
                <a:stretch>
                  <a:fillRect l="-1515" t="-212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276184" y="2616062"/>
            <a:ext cx="3137375" cy="634034"/>
          </a:xfrm>
          <a:prstGeom prst="rect">
            <a:avLst/>
          </a:prstGeom>
        </p:spPr>
      </p:pic>
      <p:pic>
        <p:nvPicPr>
          <p:cNvPr id="5" name="Picture 4"/>
          <p:cNvPicPr>
            <a:picLocks noChangeAspect="1"/>
          </p:cNvPicPr>
          <p:nvPr/>
        </p:nvPicPr>
        <p:blipFill rotWithShape="1">
          <a:blip r:embed="rId3"/>
          <a:srcRect l="55207" t="-3985" r="34338" b="8360"/>
          <a:stretch/>
        </p:blipFill>
        <p:spPr>
          <a:xfrm>
            <a:off x="7195932" y="3578581"/>
            <a:ext cx="256638" cy="474391"/>
          </a:xfrm>
          <a:prstGeom prst="rect">
            <a:avLst/>
          </a:prstGeom>
        </p:spPr>
      </p:pic>
      <p:pic>
        <p:nvPicPr>
          <p:cNvPr id="6" name="Picture 5"/>
          <p:cNvPicPr>
            <a:picLocks noChangeAspect="1"/>
          </p:cNvPicPr>
          <p:nvPr/>
        </p:nvPicPr>
        <p:blipFill rotWithShape="1">
          <a:blip r:embed="rId3"/>
          <a:srcRect l="83614" t="16656" r="3714" b="-1"/>
          <a:stretch/>
        </p:blipFill>
        <p:spPr>
          <a:xfrm>
            <a:off x="6291805" y="3686006"/>
            <a:ext cx="347534" cy="461932"/>
          </a:xfrm>
          <a:prstGeom prst="rect">
            <a:avLst/>
          </a:prstGeom>
        </p:spPr>
      </p:pic>
      <p:cxnSp>
        <p:nvCxnSpPr>
          <p:cNvPr id="8" name="Straight Arrow Connector 7"/>
          <p:cNvCxnSpPr/>
          <p:nvPr/>
        </p:nvCxnSpPr>
        <p:spPr>
          <a:xfrm flipV="1">
            <a:off x="3876261" y="4147938"/>
            <a:ext cx="0" cy="24847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5320749" y="4167816"/>
            <a:ext cx="0" cy="24847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V="1">
            <a:off x="7386310" y="4179411"/>
            <a:ext cx="0" cy="24847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a:blip r:embed="rId4"/>
          <a:stretch>
            <a:fillRect/>
          </a:stretch>
        </p:blipFill>
        <p:spPr>
          <a:xfrm>
            <a:off x="1276184" y="4969285"/>
            <a:ext cx="837751" cy="355410"/>
          </a:xfrm>
          <a:prstGeom prst="rect">
            <a:avLst/>
          </a:prstGeom>
        </p:spPr>
      </p:pic>
      <p:pic>
        <p:nvPicPr>
          <p:cNvPr id="13" name="Picture 12"/>
          <p:cNvPicPr>
            <a:picLocks noChangeAspect="1"/>
          </p:cNvPicPr>
          <p:nvPr/>
        </p:nvPicPr>
        <p:blipFill>
          <a:blip r:embed="rId5"/>
          <a:stretch>
            <a:fillRect/>
          </a:stretch>
        </p:blipFill>
        <p:spPr>
          <a:xfrm>
            <a:off x="2367425" y="4957411"/>
            <a:ext cx="985376" cy="397608"/>
          </a:xfrm>
          <a:prstGeom prst="rect">
            <a:avLst/>
          </a:prstGeom>
        </p:spPr>
      </p:pic>
      <p:pic>
        <p:nvPicPr>
          <p:cNvPr id="14" name="Picture 13"/>
          <p:cNvPicPr>
            <a:picLocks noChangeAspect="1"/>
          </p:cNvPicPr>
          <p:nvPr/>
        </p:nvPicPr>
        <p:blipFill>
          <a:blip r:embed="rId6"/>
          <a:stretch>
            <a:fillRect/>
          </a:stretch>
        </p:blipFill>
        <p:spPr>
          <a:xfrm>
            <a:off x="2367425" y="5373691"/>
            <a:ext cx="972196" cy="366706"/>
          </a:xfrm>
          <a:prstGeom prst="rect">
            <a:avLst/>
          </a:prstGeom>
        </p:spPr>
      </p:pic>
      <p:pic>
        <p:nvPicPr>
          <p:cNvPr id="15" name="Picture 14"/>
          <p:cNvPicPr>
            <a:picLocks noChangeAspect="1"/>
          </p:cNvPicPr>
          <p:nvPr/>
        </p:nvPicPr>
        <p:blipFill>
          <a:blip r:embed="rId7"/>
          <a:stretch>
            <a:fillRect/>
          </a:stretch>
        </p:blipFill>
        <p:spPr>
          <a:xfrm>
            <a:off x="1295848" y="5411201"/>
            <a:ext cx="825603" cy="289387"/>
          </a:xfrm>
          <a:prstGeom prst="rect">
            <a:avLst/>
          </a:prstGeom>
        </p:spPr>
      </p:pic>
      <p:cxnSp>
        <p:nvCxnSpPr>
          <p:cNvPr id="17" name="Straight Connector 16"/>
          <p:cNvCxnSpPr/>
          <p:nvPr/>
        </p:nvCxnSpPr>
        <p:spPr>
          <a:xfrm>
            <a:off x="3480619" y="5156215"/>
            <a:ext cx="395642" cy="16848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3480619" y="5324696"/>
            <a:ext cx="395642" cy="231198"/>
          </a:xfrm>
          <a:prstGeom prst="line">
            <a:avLst/>
          </a:prstGeom>
        </p:spPr>
        <p:style>
          <a:lnRef idx="1">
            <a:schemeClr val="dk1"/>
          </a:lnRef>
          <a:fillRef idx="0">
            <a:schemeClr val="dk1"/>
          </a:fillRef>
          <a:effectRef idx="0">
            <a:schemeClr val="dk1"/>
          </a:effectRef>
          <a:fontRef idx="minor">
            <a:schemeClr val="tx1"/>
          </a:fontRef>
        </p:style>
      </p:cxnSp>
      <p:pic>
        <p:nvPicPr>
          <p:cNvPr id="21" name="Picture 20"/>
          <p:cNvPicPr>
            <a:picLocks noChangeAspect="1"/>
          </p:cNvPicPr>
          <p:nvPr/>
        </p:nvPicPr>
        <p:blipFill>
          <a:blip r:embed="rId8"/>
          <a:stretch>
            <a:fillRect/>
          </a:stretch>
        </p:blipFill>
        <p:spPr>
          <a:xfrm>
            <a:off x="4115137" y="5172543"/>
            <a:ext cx="1266825" cy="361950"/>
          </a:xfrm>
          <a:prstGeom prst="rect">
            <a:avLst/>
          </a:prstGeom>
        </p:spPr>
      </p:pic>
    </p:spTree>
    <p:extLst>
      <p:ext uri="{BB962C8B-B14F-4D97-AF65-F5344CB8AC3E}">
        <p14:creationId xmlns:p14="http://schemas.microsoft.com/office/powerpoint/2010/main" val="437673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Recursive demeaning</a:t>
            </a:r>
          </a:p>
        </p:txBody>
      </p:sp>
      <p:sp>
        <p:nvSpPr>
          <p:cNvPr id="3" name="Content Placeholder 2"/>
          <p:cNvSpPr>
            <a:spLocks noGrp="1"/>
          </p:cNvSpPr>
          <p:nvPr>
            <p:ph idx="1"/>
          </p:nvPr>
        </p:nvSpPr>
        <p:spPr>
          <a:xfrm>
            <a:off x="1097280" y="1936575"/>
            <a:ext cx="10058400" cy="4023360"/>
          </a:xfrm>
        </p:spPr>
        <p:txBody>
          <a:bodyPr>
            <a:normAutofit/>
          </a:bodyPr>
          <a:lstStyle/>
          <a:p>
            <a:pPr marL="0" indent="0">
              <a:spcBef>
                <a:spcPts val="2400"/>
              </a:spcBef>
              <a:buNone/>
            </a:pPr>
            <a:r>
              <a:rPr lang="en-US" sz="2400" b="1" dirty="0">
                <a:latin typeface="Book Antiqua" panose="02040602050305030304" pitchFamily="18" charset="0"/>
              </a:rPr>
              <a:t>                                          </a:t>
            </a:r>
            <a:r>
              <a:rPr lang="en-US" dirty="0">
                <a:latin typeface="Book Antiqua" panose="02040602050305030304" pitchFamily="18" charset="0"/>
              </a:rPr>
              <a:t>should be equivalent to </a:t>
            </a:r>
          </a:p>
          <a:p>
            <a:pPr marL="0" indent="0">
              <a:spcBef>
                <a:spcPts val="2400"/>
              </a:spcBef>
              <a:buNone/>
            </a:pPr>
            <a:r>
              <a:rPr lang="en-US" dirty="0">
                <a:latin typeface="Book Antiqua" panose="02040602050305030304" pitchFamily="18" charset="0"/>
              </a:rPr>
              <a:t>                                    , where                               are equal to                             minus full-sample time-series means at the fund level</a:t>
            </a:r>
          </a:p>
          <a:p>
            <a:pPr marL="0" indent="0">
              <a:spcBef>
                <a:spcPts val="2400"/>
              </a:spcBef>
              <a:buNone/>
            </a:pPr>
            <a:r>
              <a:rPr lang="en-US" dirty="0">
                <a:latin typeface="Book Antiqua" panose="02040602050305030304" pitchFamily="18" charset="0"/>
              </a:rPr>
              <a:t>  Thus </a:t>
            </a:r>
          </a:p>
          <a:p>
            <a:pPr marL="0" indent="0">
              <a:spcBef>
                <a:spcPts val="2400"/>
              </a:spcBef>
              <a:buNone/>
            </a:pPr>
            <a:r>
              <a:rPr lang="en-US" dirty="0">
                <a:latin typeface="Book Antiqua" panose="02040602050305030304" pitchFamily="18" charset="0"/>
              </a:rPr>
              <a:t>  </a:t>
            </a:r>
          </a:p>
        </p:txBody>
      </p:sp>
      <p:pic>
        <p:nvPicPr>
          <p:cNvPr id="4" name="Picture 3"/>
          <p:cNvPicPr>
            <a:picLocks noChangeAspect="1"/>
          </p:cNvPicPr>
          <p:nvPr/>
        </p:nvPicPr>
        <p:blipFill rotWithShape="1">
          <a:blip r:embed="rId2"/>
          <a:srcRect b="21113"/>
          <a:stretch/>
        </p:blipFill>
        <p:spPr>
          <a:xfrm>
            <a:off x="1134460" y="1839912"/>
            <a:ext cx="3103243" cy="494726"/>
          </a:xfrm>
          <a:prstGeom prst="rect">
            <a:avLst/>
          </a:prstGeom>
        </p:spPr>
      </p:pic>
      <p:pic>
        <p:nvPicPr>
          <p:cNvPr id="7" name="Picture 6"/>
          <p:cNvPicPr>
            <a:picLocks noChangeAspect="1"/>
          </p:cNvPicPr>
          <p:nvPr/>
        </p:nvPicPr>
        <p:blipFill rotWithShape="1">
          <a:blip r:embed="rId3"/>
          <a:srcRect r="2325" b="6031"/>
          <a:stretch/>
        </p:blipFill>
        <p:spPr>
          <a:xfrm>
            <a:off x="1163956" y="2480297"/>
            <a:ext cx="2149515" cy="459547"/>
          </a:xfrm>
          <a:prstGeom prst="rect">
            <a:avLst/>
          </a:prstGeom>
        </p:spPr>
      </p:pic>
      <p:pic>
        <p:nvPicPr>
          <p:cNvPr id="9" name="Picture 8"/>
          <p:cNvPicPr>
            <a:picLocks noChangeAspect="1"/>
          </p:cNvPicPr>
          <p:nvPr/>
        </p:nvPicPr>
        <p:blipFill>
          <a:blip r:embed="rId4"/>
          <a:stretch>
            <a:fillRect/>
          </a:stretch>
        </p:blipFill>
        <p:spPr>
          <a:xfrm>
            <a:off x="4261424" y="2508770"/>
            <a:ext cx="1865056" cy="431074"/>
          </a:xfrm>
          <a:prstGeom prst="rect">
            <a:avLst/>
          </a:prstGeom>
        </p:spPr>
      </p:pic>
      <p:pic>
        <p:nvPicPr>
          <p:cNvPr id="16" name="Picture 15"/>
          <p:cNvPicPr>
            <a:picLocks noChangeAspect="1"/>
          </p:cNvPicPr>
          <p:nvPr/>
        </p:nvPicPr>
        <p:blipFill>
          <a:blip r:embed="rId5"/>
          <a:stretch>
            <a:fillRect/>
          </a:stretch>
        </p:blipFill>
        <p:spPr>
          <a:xfrm>
            <a:off x="7518759" y="2580440"/>
            <a:ext cx="1802223" cy="369236"/>
          </a:xfrm>
          <a:prstGeom prst="rect">
            <a:avLst/>
          </a:prstGeom>
        </p:spPr>
      </p:pic>
      <p:pic>
        <p:nvPicPr>
          <p:cNvPr id="18" name="Picture 17"/>
          <p:cNvPicPr>
            <a:picLocks noChangeAspect="1"/>
          </p:cNvPicPr>
          <p:nvPr/>
        </p:nvPicPr>
        <p:blipFill rotWithShape="1">
          <a:blip r:embed="rId6"/>
          <a:srcRect r="1295" b="335"/>
          <a:stretch/>
        </p:blipFill>
        <p:spPr>
          <a:xfrm>
            <a:off x="1963071" y="3349383"/>
            <a:ext cx="4005110" cy="493643"/>
          </a:xfrm>
          <a:prstGeom prst="rect">
            <a:avLst/>
          </a:prstGeom>
        </p:spPr>
      </p:pic>
      <p:pic>
        <p:nvPicPr>
          <p:cNvPr id="20" name="Picture 19"/>
          <p:cNvPicPr>
            <a:picLocks noChangeAspect="1"/>
          </p:cNvPicPr>
          <p:nvPr/>
        </p:nvPicPr>
        <p:blipFill>
          <a:blip r:embed="rId7"/>
          <a:stretch>
            <a:fillRect/>
          </a:stretch>
        </p:blipFill>
        <p:spPr>
          <a:xfrm>
            <a:off x="1815897" y="3843026"/>
            <a:ext cx="4686300" cy="1152525"/>
          </a:xfrm>
          <a:prstGeom prst="rect">
            <a:avLst/>
          </a:prstGeom>
        </p:spPr>
      </p:pic>
      <p:sp>
        <p:nvSpPr>
          <p:cNvPr id="5" name="Rectangle 4"/>
          <p:cNvSpPr/>
          <p:nvPr/>
        </p:nvSpPr>
        <p:spPr>
          <a:xfrm>
            <a:off x="4866968" y="4031226"/>
            <a:ext cx="1720645" cy="10618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464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Recursive demeaning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936575"/>
                <a:ext cx="10058400" cy="4356070"/>
              </a:xfrm>
            </p:spPr>
            <p:txBody>
              <a:bodyPr>
                <a:normAutofit/>
              </a:bodyPr>
              <a:lstStyle/>
              <a:p>
                <a:pPr marL="0" indent="0">
                  <a:lnSpc>
                    <a:spcPct val="100000"/>
                  </a:lnSpc>
                  <a:spcBef>
                    <a:spcPts val="600"/>
                  </a:spcBef>
                  <a:buNone/>
                </a:pPr>
                <a:r>
                  <a:rPr lang="en-US" sz="1800" dirty="0">
                    <a:latin typeface="Book Antiqua" panose="02040602050305030304" pitchFamily="18" charset="0"/>
                  </a:rPr>
                  <a:t>  Backward-demeaned by a mean computed using only fund </a:t>
                </a:r>
                <a:r>
                  <a:rPr lang="en-US" sz="1800" i="1" dirty="0">
                    <a:latin typeface="Book Antiqua" panose="02040602050305030304" pitchFamily="18" charset="0"/>
                  </a:rPr>
                  <a:t>i</a:t>
                </a:r>
                <a:r>
                  <a:rPr lang="en-US" sz="1800" dirty="0">
                    <a:latin typeface="Book Antiqua" panose="02040602050305030304" pitchFamily="18" charset="0"/>
                  </a:rPr>
                  <a:t>’s observations prior to </a:t>
                </a:r>
                <a:r>
                  <a:rPr lang="en-US" sz="1800" i="1" dirty="0">
                    <a:latin typeface="Book Antiqua" panose="02040602050305030304" pitchFamily="18" charset="0"/>
                  </a:rPr>
                  <a:t>t-1</a:t>
                </a:r>
              </a:p>
              <a:p>
                <a:pPr marL="0" indent="0">
                  <a:lnSpc>
                    <a:spcPct val="100000"/>
                  </a:lnSpc>
                  <a:spcBef>
                    <a:spcPts val="600"/>
                  </a:spcBef>
                  <a:buNone/>
                </a:pPr>
                <a:r>
                  <a:rPr lang="en-US" sz="1800" dirty="0">
                    <a:latin typeface="Book Antiqua" panose="02040602050305030304" pitchFamily="18" charset="0"/>
                  </a:rPr>
                  <a:t>  Expand the FE model to include a vector of </a:t>
                </a:r>
                <a:r>
                  <a:rPr lang="en-US" sz="1800" dirty="0" err="1">
                    <a:latin typeface="Book Antiqua" panose="02040602050305030304" pitchFamily="18" charset="0"/>
                  </a:rPr>
                  <a:t>regressors</a:t>
                </a:r>
                <a:r>
                  <a:rPr lang="en-US" sz="1800" i="1" dirty="0">
                    <a:latin typeface="Book Antiqua" panose="02040602050305030304" pitchFamily="18" charset="0"/>
                  </a:rPr>
                  <a:t>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𝑖𝑡</m:t>
                        </m:r>
                        <m:r>
                          <a:rPr lang="en-US" sz="1800" b="0" i="1" smtClean="0">
                            <a:latin typeface="Cambria Math" panose="02040503050406030204" pitchFamily="18" charset="0"/>
                          </a:rPr>
                          <m:t>−1</m:t>
                        </m:r>
                      </m:sub>
                    </m:sSub>
                  </m:oMath>
                </a14:m>
                <a:endParaRPr lang="en-US" sz="1800" i="1" dirty="0">
                  <a:latin typeface="Book Antiqua" panose="02040602050305030304" pitchFamily="18" charset="0"/>
                </a:endParaRPr>
              </a:p>
              <a:p>
                <a:pPr marL="0" indent="0">
                  <a:lnSpc>
                    <a:spcPct val="100000"/>
                  </a:lnSpc>
                  <a:spcBef>
                    <a:spcPts val="600"/>
                  </a:spcBef>
                  <a:buNone/>
                </a:pPr>
                <a:endParaRPr lang="en-US" sz="1800" i="1" dirty="0">
                  <a:latin typeface="Book Antiqua" panose="02040602050305030304" pitchFamily="18" charset="0"/>
                </a:endParaRPr>
              </a:p>
              <a:p>
                <a:pPr>
                  <a:lnSpc>
                    <a:spcPct val="100000"/>
                  </a:lnSpc>
                  <a:spcBef>
                    <a:spcPts val="600"/>
                  </a:spcBef>
                  <a:buFontTx/>
                  <a:buChar char="-"/>
                </a:pPr>
                <a:r>
                  <a:rPr lang="en-US" sz="1800" dirty="0">
                    <a:latin typeface="Book Antiqua" panose="02040602050305030304" pitchFamily="18" charset="0"/>
                  </a:rPr>
                  <a:t> Recursively backward-demeaned </a:t>
                </a:r>
                <a:r>
                  <a:rPr lang="en-US" sz="1800" dirty="0" err="1">
                    <a:latin typeface="Book Antiqua" panose="02040602050305030304" pitchFamily="18" charset="0"/>
                  </a:rPr>
                  <a:t>regressors</a:t>
                </a:r>
                <a:r>
                  <a:rPr lang="en-US" sz="1800" dirty="0">
                    <a:latin typeface="Book Antiqua" panose="02040602050305030304" pitchFamily="18" charset="0"/>
                  </a:rPr>
                  <a:t> </a:t>
                </a:r>
                <a14:m>
                  <m:oMath xmlns:m="http://schemas.openxmlformats.org/officeDocument/2006/math">
                    <m:sSub>
                      <m:sSubPr>
                        <m:ctrlPr>
                          <a:rPr lang="en-US" sz="1800" i="1">
                            <a:latin typeface="Cambria Math" panose="02040503050406030204" pitchFamily="18" charset="0"/>
                          </a:rPr>
                        </m:ctrlPr>
                      </m:sSubPr>
                      <m:e>
                        <m:bar>
                          <m:barPr>
                            <m:ctrlPr>
                              <a:rPr lang="en-US" sz="1800" i="1">
                                <a:latin typeface="Cambria Math" panose="02040503050406030204" pitchFamily="18" charset="0"/>
                              </a:rPr>
                            </m:ctrlPr>
                          </m:barPr>
                          <m:e>
                            <m:r>
                              <a:rPr lang="en-US" sz="1800" i="1">
                                <a:latin typeface="Cambria Math" panose="02040503050406030204" pitchFamily="18" charset="0"/>
                              </a:rPr>
                              <m:t>𝑥</m:t>
                            </m:r>
                          </m:e>
                        </m:bar>
                      </m:e>
                      <m:sub>
                        <m:r>
                          <a:rPr lang="en-US" sz="1800" i="1">
                            <a:latin typeface="Cambria Math" panose="02040503050406030204" pitchFamily="18" charset="0"/>
                          </a:rPr>
                          <m:t>𝑖𝑡</m:t>
                        </m:r>
                        <m:r>
                          <a:rPr lang="en-US" sz="1800" i="1">
                            <a:latin typeface="Cambria Math" panose="02040503050406030204" pitchFamily="18" charset="0"/>
                          </a:rPr>
                          <m:t>−1</m:t>
                        </m:r>
                      </m:sub>
                    </m:sSub>
                  </m:oMath>
                </a14:m>
                <a:r>
                  <a:rPr lang="en-US" sz="1800" dirty="0">
                    <a:latin typeface="Book Antiqua" panose="02040602050305030304" pitchFamily="18" charset="0"/>
                  </a:rPr>
                  <a:t>for t = 2,…, </a:t>
                </a:r>
                <a:r>
                  <a:rPr lang="en-US" sz="1800" dirty="0" err="1">
                    <a:latin typeface="Book Antiqua" panose="02040602050305030304" pitchFamily="18" charset="0"/>
                  </a:rPr>
                  <a:t>Ti</a:t>
                </a:r>
                <a:r>
                  <a:rPr lang="en-US" sz="1800" dirty="0">
                    <a:latin typeface="Book Antiqua" panose="02040602050305030304" pitchFamily="18" charset="0"/>
                  </a:rPr>
                  <a:t> as</a:t>
                </a:r>
              </a:p>
              <a:p>
                <a:pPr>
                  <a:lnSpc>
                    <a:spcPct val="100000"/>
                  </a:lnSpc>
                  <a:spcBef>
                    <a:spcPts val="600"/>
                  </a:spcBef>
                  <a:buFontTx/>
                  <a:buChar char="-"/>
                </a:pPr>
                <a:endParaRPr lang="en-US" sz="1800" i="1" dirty="0">
                  <a:latin typeface="Book Antiqua" panose="02040602050305030304" pitchFamily="18" charset="0"/>
                </a:endParaRPr>
              </a:p>
              <a:p>
                <a:pPr>
                  <a:lnSpc>
                    <a:spcPct val="100000"/>
                  </a:lnSpc>
                  <a:spcBef>
                    <a:spcPts val="600"/>
                  </a:spcBef>
                  <a:buFontTx/>
                  <a:buChar char="-"/>
                </a:pPr>
                <a:endParaRPr lang="en-US" sz="1800" i="1" dirty="0">
                  <a:latin typeface="Book Antiqua" panose="02040602050305030304" pitchFamily="18" charset="0"/>
                </a:endParaRPr>
              </a:p>
              <a:p>
                <a:pPr>
                  <a:lnSpc>
                    <a:spcPct val="100000"/>
                  </a:lnSpc>
                  <a:spcBef>
                    <a:spcPts val="600"/>
                  </a:spcBef>
                  <a:buFontTx/>
                  <a:buChar char="-"/>
                </a:pPr>
                <a:r>
                  <a:rPr lang="en-US" sz="1800" dirty="0">
                    <a:latin typeface="Book Antiqua" panose="02040602050305030304" pitchFamily="18" charset="0"/>
                  </a:rPr>
                  <a:t> Recursively forward-demeaned </a:t>
                </a:r>
                <a:r>
                  <a:rPr lang="en-US" sz="1800" dirty="0" err="1">
                    <a:latin typeface="Book Antiqua" panose="02040602050305030304" pitchFamily="18" charset="0"/>
                  </a:rPr>
                  <a:t>regressors</a:t>
                </a:r>
                <a:endParaRPr lang="en-US" sz="1800" dirty="0">
                  <a:latin typeface="Book Antiqua" panose="0204060205030503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936575"/>
                <a:ext cx="10058400" cy="4356070"/>
              </a:xfrm>
              <a:blipFill>
                <a:blip r:embed="rId2"/>
                <a:stretch>
                  <a:fillRect l="-1455" t="-700"/>
                </a:stretch>
              </a:blipFill>
            </p:spPr>
            <p:txBody>
              <a:bodyPr/>
              <a:lstStyle/>
              <a:p>
                <a:r>
                  <a:rPr lang="en-US">
                    <a:noFill/>
                  </a:rPr>
                  <a:t> </a:t>
                </a:r>
              </a:p>
            </p:txBody>
          </p:sp>
        </mc:Fallback>
      </mc:AlternateContent>
      <p:pic>
        <p:nvPicPr>
          <p:cNvPr id="15" name="Picture 14"/>
          <p:cNvPicPr>
            <a:picLocks noChangeAspect="1"/>
          </p:cNvPicPr>
          <p:nvPr/>
        </p:nvPicPr>
        <p:blipFill rotWithShape="1">
          <a:blip r:embed="rId3"/>
          <a:srcRect t="15237"/>
          <a:stretch/>
        </p:blipFill>
        <p:spPr>
          <a:xfrm>
            <a:off x="1259163" y="3391844"/>
            <a:ext cx="3590925" cy="823515"/>
          </a:xfrm>
          <a:prstGeom prst="rect">
            <a:avLst/>
          </a:prstGeom>
        </p:spPr>
      </p:pic>
      <p:pic>
        <p:nvPicPr>
          <p:cNvPr id="17" name="Picture 16"/>
          <p:cNvPicPr>
            <a:picLocks noChangeAspect="1"/>
          </p:cNvPicPr>
          <p:nvPr/>
        </p:nvPicPr>
        <p:blipFill>
          <a:blip r:embed="rId4"/>
          <a:stretch>
            <a:fillRect/>
          </a:stretch>
        </p:blipFill>
        <p:spPr>
          <a:xfrm>
            <a:off x="1259163" y="4537761"/>
            <a:ext cx="3976274" cy="1537264"/>
          </a:xfrm>
          <a:prstGeom prst="rect">
            <a:avLst/>
          </a:prstGeom>
        </p:spPr>
      </p:pic>
      <p:pic>
        <p:nvPicPr>
          <p:cNvPr id="19" name="Picture 18"/>
          <p:cNvPicPr>
            <a:picLocks noChangeAspect="1"/>
          </p:cNvPicPr>
          <p:nvPr/>
        </p:nvPicPr>
        <p:blipFill>
          <a:blip r:embed="rId5"/>
          <a:stretch>
            <a:fillRect/>
          </a:stretch>
        </p:blipFill>
        <p:spPr>
          <a:xfrm>
            <a:off x="1331222" y="2630979"/>
            <a:ext cx="2415831" cy="478219"/>
          </a:xfrm>
          <a:prstGeom prst="rect">
            <a:avLst/>
          </a:prstGeom>
        </p:spPr>
      </p:pic>
      <p:cxnSp>
        <p:nvCxnSpPr>
          <p:cNvPr id="22" name="Straight Arrow Connector 21"/>
          <p:cNvCxnSpPr/>
          <p:nvPr/>
        </p:nvCxnSpPr>
        <p:spPr>
          <a:xfrm>
            <a:off x="3836504" y="2870088"/>
            <a:ext cx="3081131" cy="1244522"/>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a:stCxn id="17" idx="3"/>
          </p:cNvCxnSpPr>
          <p:nvPr/>
        </p:nvCxnSpPr>
        <p:spPr>
          <a:xfrm flipV="1">
            <a:off x="5235437" y="4215359"/>
            <a:ext cx="1612624" cy="109103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pic>
        <p:nvPicPr>
          <p:cNvPr id="25" name="Picture 24"/>
          <p:cNvPicPr>
            <a:picLocks noChangeAspect="1"/>
          </p:cNvPicPr>
          <p:nvPr/>
        </p:nvPicPr>
        <p:blipFill>
          <a:blip r:embed="rId6"/>
          <a:stretch>
            <a:fillRect/>
          </a:stretch>
        </p:blipFill>
        <p:spPr>
          <a:xfrm>
            <a:off x="6917635" y="3803601"/>
            <a:ext cx="2295525" cy="561975"/>
          </a:xfrm>
          <a:prstGeom prst="rect">
            <a:avLst/>
          </a:prstGeom>
        </p:spPr>
      </p:pic>
      <p:pic>
        <p:nvPicPr>
          <p:cNvPr id="26" name="Picture 25"/>
          <p:cNvPicPr>
            <a:picLocks noChangeAspect="1"/>
          </p:cNvPicPr>
          <p:nvPr/>
        </p:nvPicPr>
        <p:blipFill>
          <a:blip r:embed="rId7"/>
          <a:stretch>
            <a:fillRect/>
          </a:stretch>
        </p:blipFill>
        <p:spPr>
          <a:xfrm>
            <a:off x="6917635" y="4461777"/>
            <a:ext cx="4872865" cy="1023218"/>
          </a:xfrm>
          <a:prstGeom prst="rect">
            <a:avLst/>
          </a:prstGeom>
        </p:spPr>
      </p:pic>
    </p:spTree>
    <p:extLst>
      <p:ext uri="{BB962C8B-B14F-4D97-AF65-F5344CB8AC3E}">
        <p14:creationId xmlns:p14="http://schemas.microsoft.com/office/powerpoint/2010/main" val="137302575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1450</TotalTime>
  <Words>863</Words>
  <Application>Microsoft Office PowerPoint</Application>
  <PresentationFormat>Widescreen</PresentationFormat>
  <Paragraphs>224</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宋体</vt:lpstr>
      <vt:lpstr>Andalus</vt:lpstr>
      <vt:lpstr>Arial</vt:lpstr>
      <vt:lpstr>Book Antiqua</vt:lpstr>
      <vt:lpstr>Calibri</vt:lpstr>
      <vt:lpstr>Calibri Light</vt:lpstr>
      <vt:lpstr>Cambria Math</vt:lpstr>
      <vt:lpstr>Tahoma</vt:lpstr>
      <vt:lpstr>Times New Roman</vt:lpstr>
      <vt:lpstr>Wingdings</vt:lpstr>
      <vt:lpstr>Retrospect</vt:lpstr>
      <vt:lpstr>Scale and Skill in Active Management  Lubos Pastor Robert F. Stambaugh Lucian A. Taylor </vt:lpstr>
      <vt:lpstr>Content</vt:lpstr>
      <vt:lpstr>Background</vt:lpstr>
      <vt:lpstr>Simple OLS</vt:lpstr>
      <vt:lpstr>Omitted-variable bias</vt:lpstr>
      <vt:lpstr>Fund Fixed Effects</vt:lpstr>
      <vt:lpstr>Fund Fixed Effects</vt:lpstr>
      <vt:lpstr>Recursive demeaning</vt:lpstr>
      <vt:lpstr>Recursive demeaning</vt:lpstr>
      <vt:lpstr>Simulation exercise</vt:lpstr>
      <vt:lpstr>Simulation exercise</vt:lpstr>
      <vt:lpstr>Simulation exercise - Results</vt:lpstr>
      <vt:lpstr>Data</vt:lpstr>
      <vt:lpstr>Empirical results</vt:lpstr>
      <vt:lpstr>Empirical results</vt:lpstr>
      <vt:lpstr>Empirical results</vt:lpstr>
      <vt:lpstr>Empirical results</vt:lpstr>
      <vt:lpstr>Empirical results</vt:lpstr>
      <vt:lpstr>Empirical results</vt:lpstr>
      <vt:lpstr>Empirical results</vt:lpstr>
      <vt:lpstr>Empirical results</vt:lpstr>
      <vt:lpstr>Empirical results</vt:lpstr>
      <vt:lpstr>Empirical results</vt:lpstr>
      <vt:lpstr>Empirical results</vt:lpstr>
      <vt:lpstr>Conclusions</vt:lpstr>
      <vt:lpstr>Opinions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Scale and Skill in Active Management  Lubos Pastor Robert F. Stambaugh Lucian A. Taylor </dc:title>
  <dc:creator>Xijie Cheng</dc:creator>
  <cp:lastModifiedBy>Xijie Cheng</cp:lastModifiedBy>
  <cp:revision>60</cp:revision>
  <dcterms:created xsi:type="dcterms:W3CDTF">2016-09-26T20:53:38Z</dcterms:created>
  <dcterms:modified xsi:type="dcterms:W3CDTF">2016-09-30T10:59:10Z</dcterms:modified>
</cp:coreProperties>
</file>